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modernComment_166_B6AC85A3.xml" ContentType="application/vnd.ms-powerpoint.comments+xml"/>
  <Override PartName="/ppt/comments/modernComment_133_E8739E81.xml" ContentType="application/vnd.ms-powerpoint.comments+xml"/>
  <Override PartName="/ppt/comments/modernComment_16C_C4A3EDDE.xml" ContentType="application/vnd.ms-powerpoint.comments+xml"/>
  <Override PartName="/ppt/comments/modernComment_16B_A46329B8.xml" ContentType="application/vnd.ms-powerpoint.comments+xml"/>
  <Override PartName="/ppt/comments/modernComment_170_DE3391F5.xml" ContentType="application/vnd.ms-powerpoint.comments+xml"/>
  <Override PartName="/ppt/comments/modernComment_172_4BB255AF.xml" ContentType="application/vnd.ms-powerpoint.comments+xml"/>
  <Override PartName="/ppt/comments/modernComment_173_C3CDD0EF.xml" ContentType="application/vnd.ms-powerpoint.comments+xml"/>
  <Override PartName="/ppt/comments/modernComment_174_E82163D1.xml" ContentType="application/vnd.ms-powerpoint.comments+xml"/>
  <Override PartName="/ppt/comments/modernComment_176_95E78846.xml" ContentType="application/vnd.ms-powerpoint.comments+xml"/>
  <Override PartName="/ppt/comments/modernComment_1AF_E0D2D32.xml" ContentType="application/vnd.ms-powerpoint.comments+xml"/>
  <Override PartName="/ppt/comments/modernComment_1B0_2AA5EE70.xml" ContentType="application/vnd.ms-powerpoint.comments+xml"/>
  <Override PartName="/ppt/comments/modernComment_1B1_C1BC05B5.xml" ContentType="application/vnd.ms-powerpoint.comments+xml"/>
  <Override PartName="/ppt/comments/modernComment_183_A25504E3.xml" ContentType="application/vnd.ms-powerpoint.comments+xml"/>
  <Override PartName="/ppt/comments/modernComment_1A8_FB51F772.xml" ContentType="application/vnd.ms-powerpoint.comments+xml"/>
  <Override PartName="/ppt/comments/modernComment_1AD_5A798AAB.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17"/>
  </p:notesMasterIdLst>
  <p:sldIdLst>
    <p:sldId id="261" r:id="rId5"/>
    <p:sldId id="306" r:id="rId6"/>
    <p:sldId id="358" r:id="rId7"/>
    <p:sldId id="356" r:id="rId8"/>
    <p:sldId id="307" r:id="rId9"/>
    <p:sldId id="366" r:id="rId10"/>
    <p:sldId id="364" r:id="rId11"/>
    <p:sldId id="363" r:id="rId12"/>
    <p:sldId id="368" r:id="rId13"/>
    <p:sldId id="369" r:id="rId14"/>
    <p:sldId id="370" r:id="rId15"/>
    <p:sldId id="371" r:id="rId16"/>
    <p:sldId id="372" r:id="rId17"/>
    <p:sldId id="373" r:id="rId18"/>
    <p:sldId id="374" r:id="rId19"/>
    <p:sldId id="375" r:id="rId20"/>
    <p:sldId id="402" r:id="rId21"/>
    <p:sldId id="403" r:id="rId22"/>
    <p:sldId id="404" r:id="rId23"/>
    <p:sldId id="431" r:id="rId24"/>
    <p:sldId id="432" r:id="rId25"/>
    <p:sldId id="433" r:id="rId26"/>
    <p:sldId id="386" r:id="rId27"/>
    <p:sldId id="387" r:id="rId28"/>
    <p:sldId id="376" r:id="rId29"/>
    <p:sldId id="377" r:id="rId30"/>
    <p:sldId id="378" r:id="rId31"/>
    <p:sldId id="379" r:id="rId32"/>
    <p:sldId id="380" r:id="rId33"/>
    <p:sldId id="381" r:id="rId34"/>
    <p:sldId id="406" r:id="rId35"/>
    <p:sldId id="407" r:id="rId36"/>
    <p:sldId id="408" r:id="rId37"/>
    <p:sldId id="454" r:id="rId38"/>
    <p:sldId id="365" r:id="rId39"/>
    <p:sldId id="455" r:id="rId40"/>
    <p:sldId id="456" r:id="rId41"/>
    <p:sldId id="367" r:id="rId42"/>
    <p:sldId id="362" r:id="rId43"/>
    <p:sldId id="457" r:id="rId44"/>
    <p:sldId id="458" r:id="rId45"/>
    <p:sldId id="459" r:id="rId46"/>
    <p:sldId id="460" r:id="rId47"/>
    <p:sldId id="461" r:id="rId48"/>
    <p:sldId id="462" r:id="rId49"/>
    <p:sldId id="463" r:id="rId50"/>
    <p:sldId id="464" r:id="rId51"/>
    <p:sldId id="465" r:id="rId52"/>
    <p:sldId id="466" r:id="rId53"/>
    <p:sldId id="467" r:id="rId54"/>
    <p:sldId id="409" r:id="rId55"/>
    <p:sldId id="410" r:id="rId56"/>
    <p:sldId id="411" r:id="rId57"/>
    <p:sldId id="434" r:id="rId58"/>
    <p:sldId id="435" r:id="rId59"/>
    <p:sldId id="436" r:id="rId60"/>
    <p:sldId id="421" r:id="rId61"/>
    <p:sldId id="422" r:id="rId62"/>
    <p:sldId id="423" r:id="rId63"/>
    <p:sldId id="424" r:id="rId64"/>
    <p:sldId id="425" r:id="rId65"/>
    <p:sldId id="426" r:id="rId66"/>
    <p:sldId id="427" r:id="rId67"/>
    <p:sldId id="428" r:id="rId68"/>
    <p:sldId id="429" r:id="rId69"/>
    <p:sldId id="430" r:id="rId70"/>
    <p:sldId id="382" r:id="rId71"/>
    <p:sldId id="383" r:id="rId72"/>
    <p:sldId id="384" r:id="rId73"/>
    <p:sldId id="385" r:id="rId74"/>
    <p:sldId id="437" r:id="rId75"/>
    <p:sldId id="438" r:id="rId76"/>
    <p:sldId id="439" r:id="rId77"/>
    <p:sldId id="440" r:id="rId78"/>
    <p:sldId id="441" r:id="rId79"/>
    <p:sldId id="442" r:id="rId80"/>
    <p:sldId id="398" r:id="rId81"/>
    <p:sldId id="412" r:id="rId82"/>
    <p:sldId id="413" r:id="rId83"/>
    <p:sldId id="414" r:id="rId84"/>
    <p:sldId id="415" r:id="rId85"/>
    <p:sldId id="416" r:id="rId86"/>
    <p:sldId id="417" r:id="rId87"/>
    <p:sldId id="418" r:id="rId88"/>
    <p:sldId id="419" r:id="rId89"/>
    <p:sldId id="420" r:id="rId90"/>
    <p:sldId id="388" r:id="rId91"/>
    <p:sldId id="389" r:id="rId92"/>
    <p:sldId id="390" r:id="rId93"/>
    <p:sldId id="391" r:id="rId94"/>
    <p:sldId id="392" r:id="rId95"/>
    <p:sldId id="393" r:id="rId96"/>
    <p:sldId id="394" r:id="rId97"/>
    <p:sldId id="395" r:id="rId98"/>
    <p:sldId id="396" r:id="rId99"/>
    <p:sldId id="397" r:id="rId100"/>
    <p:sldId id="399" r:id="rId101"/>
    <p:sldId id="443" r:id="rId102"/>
    <p:sldId id="444" r:id="rId103"/>
    <p:sldId id="445" r:id="rId104"/>
    <p:sldId id="446" r:id="rId105"/>
    <p:sldId id="447" r:id="rId106"/>
    <p:sldId id="448" r:id="rId107"/>
    <p:sldId id="405" r:id="rId108"/>
    <p:sldId id="449" r:id="rId109"/>
    <p:sldId id="450" r:id="rId110"/>
    <p:sldId id="451" r:id="rId111"/>
    <p:sldId id="452" r:id="rId112"/>
    <p:sldId id="453" r:id="rId113"/>
    <p:sldId id="400" r:id="rId114"/>
    <p:sldId id="401" r:id="rId115"/>
    <p:sldId id="270"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CDBAD55-4136-400E-F9BD-AF788B388AE3}" name="Chris Green" initials="K3" userId="S::kas32@fthschools.onmicrosoft.com::1e69cbe7-f13a-4256-b11e-da4f50ef6450" providerId="AD"/>
  <p188:author id="{B882928A-F03B-4D2E-128C-42D10577953F}" name="Koray Karakurt" initials="KK" userId="b3c5e04d968107f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CC66"/>
    <a:srgbClr val="42AA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33" autoAdjust="0"/>
    <p:restoredTop sz="96860" autoAdjust="0"/>
  </p:normalViewPr>
  <p:slideViewPr>
    <p:cSldViewPr snapToGrid="0">
      <p:cViewPr varScale="1">
        <p:scale>
          <a:sx n="117" d="100"/>
          <a:sy n="117" d="100"/>
        </p:scale>
        <p:origin x="10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viewProps" Target="view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microsoft.com/office/2018/10/relationships/authors" Target="authors.xml"/></Relationships>
</file>

<file path=ppt/comments/modernComment_133_E8739E81.xml><?xml version="1.0" encoding="utf-8"?>
<p188:cmLst xmlns:a="http://schemas.openxmlformats.org/drawingml/2006/main" xmlns:r="http://schemas.openxmlformats.org/officeDocument/2006/relationships" xmlns:p188="http://schemas.microsoft.com/office/powerpoint/2018/8/main">
  <p188:cm id="{8E8AE741-B457-4BB5-BC17-9BED9C8D35C2}" authorId="{B882928A-F03B-4D2E-128C-42D10577953F}" created="2024-12-29T12:07:58.876">
    <ac:txMkLst xmlns:ac="http://schemas.microsoft.com/office/drawing/2013/main/command">
      <pc:docMk xmlns:pc="http://schemas.microsoft.com/office/powerpoint/2013/main/command"/>
      <pc:sldMk xmlns:pc="http://schemas.microsoft.com/office/powerpoint/2013/main/command" cId="3899891329" sldId="307"/>
      <ac:spMk id="6" creationId="{F5B3412B-F35C-0E03-C5B3-4C7E26F099C7}"/>
      <ac:txMk cp="219">
        <ac:context len="447" hash="3953177010"/>
      </ac:txMk>
    </ac:txMkLst>
    <p188:pos x="1260771" y="1282596"/>
    <p188:replyLst/>
    <p188:txBody>
      <a:bodyPr/>
      <a:lstStyle/>
      <a:p>
        <a:r>
          <a:rPr lang="en-US"/>
          <a:t>Delete dot, add comma, update as lower case</a:t>
        </a:r>
      </a:p>
    </p188:txBody>
  </p188:cm>
  <p188:cm id="{EDDA101A-19CA-49B7-A3B0-CB4DF6651DE8}" authorId="{B882928A-F03B-4D2E-128C-42D10577953F}" created="2024-12-29T12:09:59.276">
    <ac:deMkLst xmlns:ac="http://schemas.microsoft.com/office/drawing/2013/main/command">
      <pc:docMk xmlns:pc="http://schemas.microsoft.com/office/powerpoint/2013/main/command"/>
      <pc:sldMk xmlns:pc="http://schemas.microsoft.com/office/powerpoint/2013/main/command" cId="3899891329" sldId="307"/>
      <ac:spMk id="7" creationId="{57BB7024-1D02-2C03-E3DE-CD75404BD9C7}"/>
    </ac:deMkLst>
    <p188:txBody>
      <a:bodyPr/>
      <a:lstStyle/>
      <a:p>
        <a:r>
          <a:rPr lang="en-US"/>
          <a:t>Delete dash on the bottom</a:t>
        </a:r>
      </a:p>
    </p188:txBody>
  </p188:cm>
</p188:cmLst>
</file>

<file path=ppt/comments/modernComment_166_B6AC85A3.xml><?xml version="1.0" encoding="utf-8"?>
<p188:cmLst xmlns:a="http://schemas.openxmlformats.org/drawingml/2006/main" xmlns:r="http://schemas.openxmlformats.org/officeDocument/2006/relationships" xmlns:p188="http://schemas.microsoft.com/office/powerpoint/2018/8/main">
  <p188:cm id="{B180D170-0DEB-452C-8BFF-D53197CA4779}" authorId="{B882928A-F03B-4D2E-128C-42D10577953F}" created="2024-12-29T12:08:58.420">
    <ac:deMkLst xmlns:ac="http://schemas.microsoft.com/office/drawing/2013/main/command">
      <pc:docMk xmlns:pc="http://schemas.microsoft.com/office/powerpoint/2013/main/command"/>
      <pc:sldMk xmlns:pc="http://schemas.microsoft.com/office/powerpoint/2013/main/command" cId="3064759715" sldId="358"/>
      <ac:spMk id="9" creationId="{0E8E9EE8-9D63-98D1-21BE-7B1BF4AF8E15}"/>
    </ac:deMkLst>
    <p188:txBody>
      <a:bodyPr/>
      <a:lstStyle/>
      <a:p>
        <a:r>
          <a:rPr lang="en-US"/>
          <a:t>Change codes type to bold and style to Times New Roman to improve visibility</a:t>
        </a:r>
      </a:p>
    </p188:txBody>
  </p188:cm>
  <p188:cm id="{BE62A1AD-A268-4F97-B16F-BC30C332150C}" authorId="{B882928A-F03B-4D2E-128C-42D10577953F}" created="2024-12-29T12:37:55.808">
    <ac:deMkLst xmlns:ac="http://schemas.microsoft.com/office/drawing/2013/main/command">
      <pc:docMk xmlns:pc="http://schemas.microsoft.com/office/powerpoint/2013/main/command"/>
      <pc:sldMk xmlns:pc="http://schemas.microsoft.com/office/powerpoint/2013/main/command" cId="3064759715" sldId="358"/>
      <ac:spMk id="15" creationId="{5ACFC74E-EE49-BDB3-CAF6-E35FA05F187C}"/>
    </ac:deMkLst>
    <p188:txBody>
      <a:bodyPr/>
      <a:lstStyle/>
      <a:p>
        <a:r>
          <a:rPr lang="en-US"/>
          <a:t>Code Review: Do not use uppercase in VHDL code except IEEE </a:t>
        </a:r>
      </a:p>
    </p188:txBody>
  </p188:cm>
</p188:cmLst>
</file>

<file path=ppt/comments/modernComment_16B_A46329B8.xml><?xml version="1.0" encoding="utf-8"?>
<p188:cmLst xmlns:a="http://schemas.openxmlformats.org/drawingml/2006/main" xmlns:r="http://schemas.openxmlformats.org/officeDocument/2006/relationships" xmlns:p188="http://schemas.microsoft.com/office/powerpoint/2018/8/main">
  <p188:cm id="{58970FB1-4CF4-4FBD-977D-DCF08711E125}" authorId="{B882928A-F03B-4D2E-128C-42D10577953F}" created="2024-12-29T12:14:28.745">
    <pc:sldMkLst xmlns:pc="http://schemas.microsoft.com/office/powerpoint/2013/main/command">
      <pc:docMk/>
      <pc:sldMk cId="2757962168" sldId="363"/>
    </pc:sldMkLst>
    <p188:txBody>
      <a:bodyPr/>
      <a:lstStyle/>
      <a:p>
        <a:r>
          <a:rPr lang="en-US"/>
          <a:t>Reorganize the font and image location to improve visibility</a:t>
        </a:r>
      </a:p>
    </p188:txBody>
  </p188:cm>
  <p188:cm id="{11AB4C23-C955-4CD7-937E-AAB7849D4B13}" authorId="{B882928A-F03B-4D2E-128C-42D10577953F}" created="2024-12-29T12:19:28.188">
    <pc:sldMkLst xmlns:pc="http://schemas.microsoft.com/office/powerpoint/2013/main/command">
      <pc:docMk/>
      <pc:sldMk cId="2757962168" sldId="363"/>
    </pc:sldMkLst>
    <p188:txBody>
      <a:bodyPr/>
      <a:lstStyle/>
      <a:p>
        <a:r>
          <a:rPr lang="en-US"/>
          <a:t>Code Review: Signal or variable names shorter than 3 letters are not recommended </a:t>
        </a:r>
      </a:p>
    </p188:txBody>
  </p188:cm>
</p188:cmLst>
</file>

<file path=ppt/comments/modernComment_16C_C4A3EDDE.xml><?xml version="1.0" encoding="utf-8"?>
<p188:cmLst xmlns:a="http://schemas.openxmlformats.org/drawingml/2006/main" xmlns:r="http://schemas.openxmlformats.org/officeDocument/2006/relationships" xmlns:p188="http://schemas.microsoft.com/office/powerpoint/2018/8/main">
  <p188:cm id="{C12BE588-A098-4014-92E6-2F0FD688EDD2}" authorId="{B882928A-F03B-4D2E-128C-42D10577953F}" created="2024-12-29T12:18:12.185">
    <pc:sldMkLst xmlns:pc="http://schemas.microsoft.com/office/powerpoint/2013/main/command">
      <pc:docMk/>
      <pc:sldMk cId="3299077598" sldId="364"/>
    </pc:sldMkLst>
    <p188:txBody>
      <a:bodyPr/>
      <a:lstStyle/>
      <a:p>
        <a:r>
          <a:rPr lang="en-US"/>
          <a:t>Unify the font size as 20 for coherence </a:t>
        </a:r>
      </a:p>
    </p188:txBody>
  </p188:cm>
</p188:cmLst>
</file>

<file path=ppt/comments/modernComment_170_DE3391F5.xml><?xml version="1.0" encoding="utf-8"?>
<p188:cmLst xmlns:a="http://schemas.openxmlformats.org/drawingml/2006/main" xmlns:r="http://schemas.openxmlformats.org/officeDocument/2006/relationships" xmlns:p188="http://schemas.microsoft.com/office/powerpoint/2018/8/main">
  <p188:cm id="{F43D3F30-7F9B-401B-BC3E-E79B3C1F7CB0}" authorId="{B882928A-F03B-4D2E-128C-42D10577953F}" created="2024-12-29T12:16:34.248">
    <pc:sldMkLst xmlns:pc="http://schemas.microsoft.com/office/powerpoint/2013/main/command">
      <pc:docMk/>
      <pc:sldMk cId="3727921653" sldId="368"/>
    </pc:sldMkLst>
    <p188:txBody>
      <a:bodyPr/>
      <a:lstStyle/>
      <a:p>
        <a:r>
          <a:rPr lang="en-US"/>
          <a:t>Reorganize the font and image location to improve visibility</a:t>
        </a:r>
      </a:p>
    </p188:txBody>
  </p188:cm>
</p188:cmLst>
</file>

<file path=ppt/comments/modernComment_172_4BB255AF.xml><?xml version="1.0" encoding="utf-8"?>
<p188:cmLst xmlns:a="http://schemas.openxmlformats.org/drawingml/2006/main" xmlns:r="http://schemas.openxmlformats.org/officeDocument/2006/relationships" xmlns:p188="http://schemas.microsoft.com/office/powerpoint/2018/8/main">
  <p188:cm id="{8387C43D-0BEE-4ED7-9161-C80F7048994C}" authorId="{B882928A-F03B-4D2E-128C-42D10577953F}" created="2024-12-29T12:21:00.178">
    <pc:sldMkLst xmlns:pc="http://schemas.microsoft.com/office/powerpoint/2013/main/command">
      <pc:docMk/>
      <pc:sldMk cId="1269978543" sldId="370"/>
    </pc:sldMkLst>
    <p188:txBody>
      <a:bodyPr/>
      <a:lstStyle/>
      <a:p>
        <a:r>
          <a:rPr lang="en-US"/>
          <a:t>Would be better if these simple code lines are provided as text</a:t>
        </a:r>
      </a:p>
    </p188:txBody>
  </p188:cm>
</p188:cmLst>
</file>

<file path=ppt/comments/modernComment_173_C3CDD0EF.xml><?xml version="1.0" encoding="utf-8"?>
<p188:cmLst xmlns:a="http://schemas.openxmlformats.org/drawingml/2006/main" xmlns:r="http://schemas.openxmlformats.org/officeDocument/2006/relationships" xmlns:p188="http://schemas.microsoft.com/office/powerpoint/2018/8/main">
  <p188:cm id="{36A2B9A1-277D-47D2-807D-18F5677E7652}" authorId="{B882928A-F03B-4D2E-128C-42D10577953F}" created="2024-12-29T12:24:48.530">
    <pc:sldMkLst xmlns:pc="http://schemas.microsoft.com/office/powerpoint/2013/main/command">
      <pc:docMk/>
      <pc:sldMk cId="3285045487" sldId="371"/>
    </pc:sldMkLst>
    <p188:txBody>
      <a:bodyPr/>
      <a:lstStyle/>
      <a:p>
        <a:r>
          <a:rPr lang="en-US"/>
          <a:t>Code Review: Case statement signal shall not be std_logic_vector but enumerated type please update this when “0001” kind magic numbers are not allowed. </a:t>
        </a:r>
      </a:p>
    </p188:txBody>
  </p188:cm>
  <p188:cm id="{CF8D189F-7785-4CC3-A1E0-E4E1E5D903A7}" authorId="{B882928A-F03B-4D2E-128C-42D10577953F}" created="2024-12-29T12:25:53.569">
    <ac:deMkLst xmlns:ac="http://schemas.microsoft.com/office/drawing/2013/main/command">
      <pc:docMk xmlns:pc="http://schemas.microsoft.com/office/powerpoint/2013/main/command"/>
      <pc:sldMk xmlns:pc="http://schemas.microsoft.com/office/powerpoint/2013/main/command" cId="3285045487" sldId="371"/>
      <ac:spMk id="14" creationId="{E218032E-4B8C-B153-F671-ABAAF3B86D78}"/>
    </ac:deMkLst>
    <p188:txBody>
      <a:bodyPr/>
      <a:lstStyle/>
      <a:p>
        <a:r>
          <a:rPr lang="en-US"/>
          <a:t>Little bit improved visibility but increasing font size to 9 but it is still a bit poor (fonts smaller than 14/15 is not preferred in presentations)</a:t>
        </a:r>
      </a:p>
    </p188:txBody>
  </p188:cm>
</p188:cmLst>
</file>

<file path=ppt/comments/modernComment_174_E82163D1.xml><?xml version="1.0" encoding="utf-8"?>
<p188:cmLst xmlns:a="http://schemas.openxmlformats.org/drawingml/2006/main" xmlns:r="http://schemas.openxmlformats.org/officeDocument/2006/relationships" xmlns:p188="http://schemas.microsoft.com/office/powerpoint/2018/8/main">
  <p188:cm id="{9873CE96-E48D-4880-AC5D-5AC4D30022B0}" authorId="{B882928A-F03B-4D2E-128C-42D10577953F}" created="2024-12-29T12:26:34.443">
    <ac:deMkLst xmlns:ac="http://schemas.microsoft.com/office/drawing/2013/main/command">
      <pc:docMk xmlns:pc="http://schemas.microsoft.com/office/powerpoint/2013/main/command"/>
      <pc:sldMk xmlns:pc="http://schemas.microsoft.com/office/powerpoint/2013/main/command" cId="3894502353" sldId="372"/>
      <ac:picMk id="5" creationId="{1AAEFE1C-644E-E73C-63E7-42C7856DB6DD}"/>
    </ac:deMkLst>
    <p188:txBody>
      <a:bodyPr/>
      <a:lstStyle/>
      <a:p>
        <a:r>
          <a:rPr lang="en-US"/>
          <a:t>Would be better if these simple code lines are provided as text</a:t>
        </a:r>
      </a:p>
    </p188:txBody>
  </p188:cm>
</p188:cmLst>
</file>

<file path=ppt/comments/modernComment_176_95E78846.xml><?xml version="1.0" encoding="utf-8"?>
<p188:cmLst xmlns:a="http://schemas.openxmlformats.org/drawingml/2006/main" xmlns:r="http://schemas.openxmlformats.org/officeDocument/2006/relationships" xmlns:p188="http://schemas.microsoft.com/office/powerpoint/2018/8/main">
  <p188:cm id="{6B619589-0475-41DF-B2BD-23F058585F41}" authorId="{B882928A-F03B-4D2E-128C-42D10577953F}" created="2024-12-29T12:29:34.047">
    <ac:deMkLst xmlns:ac="http://schemas.microsoft.com/office/drawing/2013/main/command">
      <pc:docMk xmlns:pc="http://schemas.microsoft.com/office/powerpoint/2013/main/command"/>
      <pc:sldMk xmlns:pc="http://schemas.microsoft.com/office/powerpoint/2013/main/command" cId="2514978886" sldId="374"/>
      <ac:spMk id="7" creationId="{AA199DCD-48C9-0041-F480-D648C5307BAA}"/>
    </ac:deMkLst>
    <p188:txBody>
      <a:bodyPr/>
      <a:lstStyle/>
      <a:p>
        <a:r>
          <a:rPr lang="en-US"/>
          <a:t>Improved visibility by unifying code example fonts</a:t>
        </a:r>
      </a:p>
    </p188:txBody>
  </p188:cm>
</p188:cmLst>
</file>

<file path=ppt/comments/modernComment_183_A25504E3.xml><?xml version="1.0" encoding="utf-8"?>
<p188:cmLst xmlns:a="http://schemas.openxmlformats.org/drawingml/2006/main" xmlns:r="http://schemas.openxmlformats.org/officeDocument/2006/relationships" xmlns:p188="http://schemas.microsoft.com/office/powerpoint/2018/8/main">
  <p188:cm id="{099B7C84-61CF-42BE-A96B-EC84CF7FBFAF}" authorId="{B882928A-F03B-4D2E-128C-42D10577953F}" created="2024-12-29T12:42:55.581">
    <pc:sldMkLst xmlns:pc="http://schemas.microsoft.com/office/powerpoint/2013/main/command">
      <pc:docMk/>
      <pc:sldMk cId="2723480803" sldId="387"/>
    </pc:sldMkLst>
    <p188:txBody>
      <a:bodyPr/>
      <a:lstStyle/>
      <a:p>
        <a:r>
          <a:rPr lang="en-US"/>
          <a:t>Change codes type to bold and style to Times New Roman to improve visibility</a:t>
        </a:r>
      </a:p>
    </p188:txBody>
  </p188:cm>
  <p188:cm id="{2F5592C5-EE3C-4D0C-8D10-DA571322D94E}" authorId="{B882928A-F03B-4D2E-128C-42D10577953F}" created="2024-12-29T12:44:31.282">
    <pc:sldMkLst xmlns:pc="http://schemas.microsoft.com/office/powerpoint/2013/main/command">
      <pc:docMk/>
      <pc:sldMk cId="2723480803" sldId="387"/>
    </pc:sldMkLst>
    <p188:txBody>
      <a:bodyPr/>
      <a:lstStyle/>
      <a:p>
        <a:r>
          <a:rPr lang="en-US"/>
          <a:t>Code Review: Do not use uppercase in VHDL except IEEE</a:t>
        </a:r>
      </a:p>
    </p188:txBody>
  </p188:cm>
</p188:cmLst>
</file>

<file path=ppt/comments/modernComment_1A8_FB51F772.xml><?xml version="1.0" encoding="utf-8"?>
<p188:cmLst xmlns:a="http://schemas.openxmlformats.org/drawingml/2006/main" xmlns:r="http://schemas.openxmlformats.org/officeDocument/2006/relationships" xmlns:p188="http://schemas.microsoft.com/office/powerpoint/2018/8/main">
  <p188:cm id="{652DBF5F-D818-46DC-97B1-69A1CEB70FD4}" authorId="{B882928A-F03B-4D2E-128C-42D10577953F}" created="2024-12-29T12:47:34.354">
    <ac:deMkLst xmlns:ac="http://schemas.microsoft.com/office/drawing/2013/main/command">
      <pc:docMk xmlns:pc="http://schemas.microsoft.com/office/powerpoint/2013/main/command"/>
      <pc:sldMk xmlns:pc="http://schemas.microsoft.com/office/powerpoint/2013/main/command" cId="4216452978" sldId="424"/>
      <ac:picMk id="3" creationId="{FEED78A0-9309-B4CE-3D1E-DEA14BF87C1F}"/>
    </ac:deMkLst>
    <p188:txBody>
      <a:bodyPr/>
      <a:lstStyle/>
      <a:p>
        <a:r>
          <a:rPr lang="en-US"/>
          <a:t>Would be better if these simple code lines are provided as text</a:t>
        </a:r>
      </a:p>
    </p188:txBody>
  </p188:cm>
</p188:cmLst>
</file>

<file path=ppt/comments/modernComment_1AD_5A798AAB.xml><?xml version="1.0" encoding="utf-8"?>
<p188:cmLst xmlns:a="http://schemas.openxmlformats.org/drawingml/2006/main" xmlns:r="http://schemas.openxmlformats.org/officeDocument/2006/relationships" xmlns:p188="http://schemas.microsoft.com/office/powerpoint/2018/8/main">
  <p188:cm id="{5D9BEA57-29CF-4705-9310-0624CF534DFC}" authorId="{B882928A-F03B-4D2E-128C-42D10577953F}" created="2024-12-29T12:47:44.383">
    <ac:deMkLst xmlns:ac="http://schemas.microsoft.com/office/drawing/2013/main/command">
      <pc:docMk xmlns:pc="http://schemas.microsoft.com/office/powerpoint/2013/main/command"/>
      <pc:sldMk xmlns:pc="http://schemas.microsoft.com/office/powerpoint/2013/main/command" cId="1517914795" sldId="429"/>
      <ac:picMk id="4" creationId="{3C7075C2-648D-E2CE-972E-ED0C41DF6427}"/>
    </ac:deMkLst>
    <p188:txBody>
      <a:bodyPr/>
      <a:lstStyle/>
      <a:p>
        <a:r>
          <a:rPr lang="en-US"/>
          <a:t>Would be better if these simple code lines are provided as text</a:t>
        </a:r>
      </a:p>
    </p188:txBody>
  </p188:cm>
</p188:cmLst>
</file>

<file path=ppt/comments/modernComment_1AF_E0D2D32.xml><?xml version="1.0" encoding="utf-8"?>
<p188:cmLst xmlns:a="http://schemas.openxmlformats.org/drawingml/2006/main" xmlns:r="http://schemas.openxmlformats.org/officeDocument/2006/relationships" xmlns:p188="http://schemas.microsoft.com/office/powerpoint/2018/8/main">
  <p188:cm id="{354BE5D6-4275-493B-A43F-4C73BD946BED}" authorId="{B882928A-F03B-4D2E-128C-42D10577953F}" created="2024-12-29T12:33:00.201">
    <pc:sldMkLst xmlns:pc="http://schemas.microsoft.com/office/powerpoint/2013/main/command">
      <pc:docMk/>
      <pc:sldMk cId="235744562" sldId="431"/>
    </pc:sldMkLst>
    <p188:txBody>
      <a:bodyPr/>
      <a:lstStyle/>
      <a:p>
        <a:r>
          <a:rPr lang="en-US"/>
          <a:t>Change codes type to bold and style to Times New Roman to improve visibility</a:t>
        </a:r>
      </a:p>
    </p188:txBody>
  </p188:cm>
  <p188:cm id="{9E0538AB-4033-4422-A85D-EBA656449AEB}" authorId="{B882928A-F03B-4D2E-128C-42D10577953F}" created="2024-12-29T12:40:04.040">
    <pc:sldMkLst xmlns:pc="http://schemas.microsoft.com/office/powerpoint/2013/main/command">
      <pc:docMk/>
      <pc:sldMk cId="235744562" sldId="431"/>
    </pc:sldMkLst>
    <p188:txBody>
      <a:bodyPr/>
      <a:lstStyle/>
      <a:p>
        <a:r>
          <a:rPr lang="en-US"/>
          <a:t>Code Review: Do not use uppercase in VHDL except IEEE</a:t>
        </a:r>
      </a:p>
    </p188:txBody>
  </p188:cm>
</p188:cmLst>
</file>

<file path=ppt/comments/modernComment_1B0_2AA5EE70.xml><?xml version="1.0" encoding="utf-8"?>
<p188:cmLst xmlns:a="http://schemas.openxmlformats.org/drawingml/2006/main" xmlns:r="http://schemas.openxmlformats.org/officeDocument/2006/relationships" xmlns:p188="http://schemas.microsoft.com/office/powerpoint/2018/8/main">
  <p188:cm id="{47158576-0C4E-45FC-B981-E4DF858C4FC7}" authorId="{B882928A-F03B-4D2E-128C-42D10577953F}" created="2024-12-29T12:33:24.307">
    <ac:deMkLst xmlns:ac="http://schemas.microsoft.com/office/drawing/2013/main/command">
      <pc:docMk xmlns:pc="http://schemas.microsoft.com/office/powerpoint/2013/main/command"/>
      <pc:sldMk xmlns:pc="http://schemas.microsoft.com/office/powerpoint/2013/main/command" cId="715517552" sldId="432"/>
      <ac:spMk id="8" creationId="{A732F53C-E6B5-FDBA-4273-83A8132B8DF7}"/>
    </ac:deMkLst>
    <p188:txBody>
      <a:bodyPr/>
      <a:lstStyle/>
      <a:p>
        <a:r>
          <a:rPr lang="en-US"/>
          <a:t>Change codes type to bold and style to Times New Roman to improve visibility</a:t>
        </a:r>
      </a:p>
    </p188:txBody>
  </p188:cm>
  <p188:cm id="{B8464734-A10C-4D24-AF53-5A091570C122}" authorId="{B882928A-F03B-4D2E-128C-42D10577953F}" created="2024-12-29T12:43:14.225">
    <pc:sldMkLst xmlns:pc="http://schemas.microsoft.com/office/powerpoint/2013/main/command">
      <pc:docMk/>
      <pc:sldMk cId="715517552" sldId="432"/>
    </pc:sldMkLst>
    <p188:txBody>
      <a:bodyPr/>
      <a:lstStyle/>
      <a:p>
        <a:r>
          <a:rPr lang="en-US"/>
          <a:t>Code Review: Do not use uppercase in VHDL except IEEE</a:t>
        </a:r>
      </a:p>
    </p188:txBody>
  </p188:cm>
</p188:cmLst>
</file>

<file path=ppt/comments/modernComment_1B1_C1BC05B5.xml><?xml version="1.0" encoding="utf-8"?>
<p188:cmLst xmlns:a="http://schemas.openxmlformats.org/drawingml/2006/main" xmlns:r="http://schemas.openxmlformats.org/officeDocument/2006/relationships" xmlns:p188="http://schemas.microsoft.com/office/powerpoint/2018/8/main">
  <p188:cm id="{5467FD5D-A2C5-4535-A590-7AC0FDADD905}" authorId="{B882928A-F03B-4D2E-128C-42D10577953F}" created="2024-12-29T12:41:05.972">
    <pc:sldMkLst xmlns:pc="http://schemas.microsoft.com/office/powerpoint/2013/main/command">
      <pc:docMk/>
      <pc:sldMk cId="3250324917" sldId="433"/>
    </pc:sldMkLst>
    <p188:txBody>
      <a:bodyPr/>
      <a:lstStyle/>
      <a:p>
        <a:r>
          <a:rPr lang="en-US"/>
          <a:t>Change codes type to bold and style to Times New Roman to improve visibility</a:t>
        </a:r>
      </a:p>
    </p188:txBody>
  </p188:cm>
  <p188:cm id="{E82CE472-61C5-4B1A-8F8B-F6CD50579958}" authorId="{B882928A-F03B-4D2E-128C-42D10577953F}" created="2024-12-29T12:43:47.013">
    <pc:sldMkLst xmlns:pc="http://schemas.microsoft.com/office/powerpoint/2013/main/command">
      <pc:docMk/>
      <pc:sldMk cId="3250324917" sldId="433"/>
    </pc:sldMkLst>
    <p188:txBody>
      <a:bodyPr/>
      <a:lstStyle/>
      <a:p>
        <a:r>
          <a:rPr lang="en-US"/>
          <a:t>Code Review: Do not use uppercase in VHDL except IEEE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12/30/2024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12/30/2024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12/30/2024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12/30/2024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12/30/2024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12/30/2024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12/30/2024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12/30/2024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12/30/2024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12/30/2024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2_4BB255AF.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3_C3CDD0EF.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4_E82163D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6_95E788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F_E0D2D3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B0_2AA5EE7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B1_C1BC05B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83_A25504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6_B6AC85A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33_E8739E8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8_FB51F77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D_5A798AAB.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C_C4A3EDDE.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AttributesPredefined.ht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B_A46329B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StandardPackage.ht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TEXTIOPackage.htm"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0_DE3391F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 y="-3"/>
            <a:ext cx="12188389" cy="6858002"/>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560105" y="1582609"/>
            <a:ext cx="7171797" cy="1537097"/>
          </a:xfrm>
        </p:spPr>
        <p:txBody>
          <a:bodyPr>
            <a:noAutofit/>
          </a:bodyPr>
          <a:lstStyle/>
          <a:p>
            <a:pPr algn="ctr"/>
            <a:r>
              <a:rPr lang="en-US" sz="2800" b="1" cap="none" dirty="0">
                <a:solidFill>
                  <a:srgbClr val="FFFF00"/>
                </a:solidFill>
              </a:rPr>
              <a:t>A Summary of 1076 - 2019 IEEE Standard </a:t>
            </a:r>
            <a:br>
              <a:rPr lang="en-US" sz="2800" b="1" cap="none" dirty="0">
                <a:solidFill>
                  <a:srgbClr val="FFFF00"/>
                </a:solidFill>
              </a:rPr>
            </a:br>
            <a:r>
              <a:rPr lang="en-US" sz="2800" b="1" cap="none" dirty="0">
                <a:solidFill>
                  <a:srgbClr val="FFFF00"/>
                </a:solidFill>
              </a:rPr>
              <a:t>VHDL Language Reference Manual</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3138654" y="3052497"/>
            <a:ext cx="5920248" cy="1329129"/>
          </a:xfrm>
        </p:spPr>
        <p:txBody>
          <a:bodyPr>
            <a:noAutofit/>
          </a:bodyPr>
          <a:lstStyle/>
          <a:p>
            <a:pPr algn="ctr">
              <a:lnSpc>
                <a:spcPct val="100000"/>
              </a:lnSpc>
              <a:spcBef>
                <a:spcPts val="0"/>
              </a:spcBef>
            </a:pPr>
            <a:r>
              <a:rPr lang="en-US" sz="2400" b="1" cap="none" dirty="0">
                <a:solidFill>
                  <a:srgbClr val="FF0000"/>
                </a:solidFill>
              </a:rPr>
              <a:t>by</a:t>
            </a:r>
            <a:r>
              <a:rPr lang="en-US" sz="2400" b="1" dirty="0">
                <a:solidFill>
                  <a:srgbClr val="FF0000"/>
                </a:solidFill>
              </a:rPr>
              <a:t> </a:t>
            </a:r>
            <a:r>
              <a:rPr lang="en-GB" sz="2400" b="1" cap="none" dirty="0">
                <a:solidFill>
                  <a:srgbClr val="FF0000"/>
                </a:solidFill>
              </a:rPr>
              <a:t>Furkan Kaya, Koray Karakurt, </a:t>
            </a:r>
          </a:p>
          <a:p>
            <a:pPr algn="ctr">
              <a:lnSpc>
                <a:spcPct val="100000"/>
              </a:lnSpc>
              <a:spcBef>
                <a:spcPts val="0"/>
              </a:spcBef>
            </a:pPr>
            <a:r>
              <a:rPr lang="en-GB" sz="2400" b="1" cap="none" dirty="0">
                <a:solidFill>
                  <a:srgbClr val="FF0000"/>
                </a:solidFill>
              </a:rPr>
              <a:t>Mert Ecevit, Orhan </a:t>
            </a:r>
            <a:r>
              <a:rPr lang="tr-TR" sz="2400" b="1" cap="none" dirty="0">
                <a:solidFill>
                  <a:srgbClr val="FF0000"/>
                </a:solidFill>
              </a:rPr>
              <a:t>Çalışkan</a:t>
            </a:r>
            <a:r>
              <a:rPr lang="en-GB" sz="2400" b="1" cap="none" dirty="0">
                <a:solidFill>
                  <a:srgbClr val="FF0000"/>
                </a:solidFill>
              </a:rPr>
              <a:t>,                            Seyit Ko</a:t>
            </a:r>
            <a:r>
              <a:rPr lang="tr-TR" sz="2400" b="1" cap="none" dirty="0">
                <a:solidFill>
                  <a:srgbClr val="FF0000"/>
                </a:solidFill>
              </a:rPr>
              <a:t>çak </a:t>
            </a:r>
            <a:r>
              <a:rPr lang="en-GB" sz="2400" b="1" cap="none" dirty="0">
                <a:solidFill>
                  <a:srgbClr val="FF0000"/>
                </a:solidFill>
              </a:rPr>
              <a:t>and Yunus </a:t>
            </a:r>
            <a:r>
              <a:rPr lang="tr-TR" sz="2400" b="1" cap="none" dirty="0">
                <a:solidFill>
                  <a:srgbClr val="FF0000"/>
                </a:solidFill>
              </a:rPr>
              <a:t>Küçük</a:t>
            </a:r>
            <a:endParaRPr lang="en-GB" sz="2400" b="1" cap="none" dirty="0">
              <a:solidFill>
                <a:srgbClr val="FF0000"/>
              </a:solidFill>
            </a:endParaRPr>
          </a:p>
          <a:p>
            <a:pPr algn="ctr">
              <a:lnSpc>
                <a:spcPct val="100000"/>
              </a:lnSpc>
              <a:spcBef>
                <a:spcPts val="0"/>
              </a:spcBef>
            </a:pPr>
            <a:endParaRPr lang="en-GB" sz="300" b="1" i="1" cap="none" dirty="0">
              <a:solidFill>
                <a:srgbClr val="FF0000"/>
              </a:solidFill>
            </a:endParaRPr>
          </a:p>
          <a:p>
            <a:pPr algn="ctr">
              <a:lnSpc>
                <a:spcPct val="100000"/>
              </a:lnSpc>
              <a:spcBef>
                <a:spcPts val="0"/>
              </a:spcBef>
            </a:pPr>
            <a:r>
              <a:rPr lang="en-GB" sz="2400" b="1" i="1" cap="none" dirty="0">
                <a:solidFill>
                  <a:srgbClr val="00B050"/>
                </a:solidFill>
              </a:rPr>
              <a:t>27/12/2024</a:t>
            </a:r>
            <a:endParaRPr lang="en-US" sz="2400" b="1" i="1" dirty="0">
              <a:solidFill>
                <a:srgbClr val="00B050"/>
              </a:solidFill>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469AF05-81A6-5A1A-3232-729A7D685D8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E13D786-C93C-E7F1-6914-98300127D5C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5. </a:t>
            </a:r>
            <a:r>
              <a:rPr lang="tr-TR" sz="2800" b="1" dirty="0" err="1">
                <a:solidFill>
                  <a:srgbClr val="FF0000"/>
                </a:solidFill>
              </a:rPr>
              <a:t>tYPES</a:t>
            </a:r>
            <a:endParaRPr lang="tr-TR" sz="2800" b="1" dirty="0">
              <a:solidFill>
                <a:srgbClr val="FF0000"/>
              </a:solidFill>
            </a:endParaRPr>
          </a:p>
        </p:txBody>
      </p:sp>
      <p:sp>
        <p:nvSpPr>
          <p:cNvPr id="9" name="Content Placeholder 2">
            <a:extLst>
              <a:ext uri="{FF2B5EF4-FFF2-40B4-BE49-F238E27FC236}">
                <a16:creationId xmlns:a16="http://schemas.microsoft.com/office/drawing/2014/main" id="{CBA549C5-D997-58A2-225B-05682915DB31}"/>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.2 </a:t>
            </a:r>
            <a:r>
              <a:rPr lang="tr-TR" b="1" dirty="0" err="1">
                <a:solidFill>
                  <a:schemeClr val="bg1"/>
                </a:solidFill>
              </a:rPr>
              <a:t>Scalar</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.3 </a:t>
            </a:r>
            <a:r>
              <a:rPr lang="tr-TR" b="1" dirty="0" err="1">
                <a:solidFill>
                  <a:schemeClr val="bg1"/>
                </a:solidFill>
              </a:rPr>
              <a:t>Composite</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5</a:t>
            </a:r>
            <a:r>
              <a:rPr lang="en-US" b="1" dirty="0">
                <a:solidFill>
                  <a:srgbClr val="FF0000"/>
                </a:solidFill>
              </a:rPr>
              <a:t>.4 </a:t>
            </a:r>
            <a:r>
              <a:rPr lang="tr-TR" b="1" dirty="0">
                <a:solidFill>
                  <a:schemeClr val="bg1"/>
                </a:solidFill>
              </a:rPr>
              <a:t>Access </a:t>
            </a:r>
            <a:r>
              <a:rPr lang="tr-TR" b="1" dirty="0" err="1">
                <a:solidFill>
                  <a:schemeClr val="bg1"/>
                </a:solidFill>
              </a:rPr>
              <a:t>Types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.5 </a:t>
            </a:r>
            <a:r>
              <a:rPr lang="tr-TR" b="1" dirty="0">
                <a:solidFill>
                  <a:schemeClr val="bg1"/>
                </a:solidFill>
              </a:rPr>
              <a:t>File </a:t>
            </a:r>
            <a:r>
              <a:rPr lang="tr-TR" b="1" dirty="0" err="1">
                <a:solidFill>
                  <a:schemeClr val="bg1"/>
                </a:solidFill>
              </a:rPr>
              <a:t>Types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.6 </a:t>
            </a:r>
            <a:r>
              <a:rPr lang="tr-TR" b="1" dirty="0" err="1">
                <a:solidFill>
                  <a:schemeClr val="bg1"/>
                </a:solidFill>
              </a:rPr>
              <a:t>Protected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5.</a:t>
            </a:r>
            <a:r>
              <a:rPr lang="en-GB" b="1" dirty="0">
                <a:solidFill>
                  <a:srgbClr val="FF0000"/>
                </a:solidFill>
              </a:rPr>
              <a:t>7</a:t>
            </a:r>
            <a:r>
              <a:rPr lang="tr-TR" b="1" dirty="0">
                <a:solidFill>
                  <a:srgbClr val="FF0000"/>
                </a:solidFill>
              </a:rPr>
              <a:t> </a:t>
            </a:r>
            <a:r>
              <a:rPr lang="tr-TR" b="1" dirty="0" err="1">
                <a:solidFill>
                  <a:schemeClr val="bg1"/>
                </a:solidFill>
              </a:rPr>
              <a:t>String</a:t>
            </a:r>
            <a:r>
              <a:rPr lang="tr-TR" b="1" dirty="0">
                <a:solidFill>
                  <a:schemeClr val="bg1"/>
                </a:solidFill>
              </a:rPr>
              <a:t> </a:t>
            </a:r>
            <a:r>
              <a:rPr lang="tr-TR" b="1" dirty="0" err="1">
                <a:solidFill>
                  <a:schemeClr val="bg1"/>
                </a:solidFill>
              </a:rPr>
              <a:t>Representations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a:t>
            </a:r>
            <a:r>
              <a:rPr lang="tr-TR" b="1" dirty="0">
                <a:solidFill>
                  <a:srgbClr val="FF0000"/>
                </a:solidFill>
              </a:rPr>
              <a:t> 5.</a:t>
            </a:r>
            <a:r>
              <a:rPr lang="en-GB" b="1" dirty="0">
                <a:solidFill>
                  <a:srgbClr val="FF0000"/>
                </a:solidFill>
              </a:rPr>
              <a:t>8</a:t>
            </a:r>
            <a:r>
              <a:rPr lang="tr-TR" b="1" dirty="0">
                <a:solidFill>
                  <a:srgbClr val="FF0000"/>
                </a:solidFill>
              </a:rPr>
              <a:t> </a:t>
            </a:r>
            <a:r>
              <a:rPr lang="tr-TR" b="1" dirty="0" err="1">
                <a:solidFill>
                  <a:schemeClr val="bg1"/>
                </a:solidFill>
              </a:rPr>
              <a:t>Unspecified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en-GB" b="1" dirty="0">
                <a:solidFill>
                  <a:srgbClr val="FF0000"/>
                </a:solidFill>
              </a:rPr>
              <a:t>   </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0FAA921A-5242-1FA0-C8A0-1C7B6E94438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151D7F4F-0EAE-5472-59B5-A486086487AF}"/>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2194567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CDC49BD-4889-9AE3-3ACA-60386067169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7A9C7FE-280C-B23D-03B3-B7CB5D2D30F6}"/>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vhpi_control (vhpiSimControlT command,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vhpi_control</a:t>
            </a:r>
            <a:r>
              <a:rPr lang="en-US" sz="2000" dirty="0">
                <a:solidFill>
                  <a:schemeClr val="bg1"/>
                </a:solidFill>
                <a:latin typeface="Times New Roman" panose="02020603050405020304" pitchFamily="18" charset="0"/>
                <a:cs typeface="Times New Roman" panose="02020603050405020304" pitchFamily="18" charset="0"/>
              </a:rPr>
              <a:t> function requests specific control actions for a VHPI tool</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vhpiStop</a:t>
            </a:r>
            <a:r>
              <a:rPr lang="en-US" sz="2000" dirty="0">
                <a:solidFill>
                  <a:schemeClr val="bg1"/>
                </a:solidFill>
                <a:latin typeface="Times New Roman" panose="02020603050405020304" pitchFamily="18" charset="0"/>
                <a:cs typeface="Times New Roman" panose="02020603050405020304" pitchFamily="18" charset="0"/>
              </a:rPr>
              <a:t>: Stops the simulation and waits for further commands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vhpiFinish</a:t>
            </a:r>
            <a:r>
              <a:rPr lang="en-US" sz="2000" dirty="0">
                <a:solidFill>
                  <a:schemeClr val="bg1"/>
                </a:solidFill>
                <a:latin typeface="Times New Roman" panose="02020603050405020304" pitchFamily="18" charset="0"/>
                <a:cs typeface="Times New Roman" panose="02020603050405020304" pitchFamily="18" charset="0"/>
              </a:rPr>
              <a:t>: Enters the termination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vhpiReset</a:t>
            </a:r>
            <a:r>
              <a:rPr lang="en-US" sz="2000" dirty="0">
                <a:solidFill>
                  <a:schemeClr val="bg1"/>
                </a:solidFill>
                <a:latin typeface="Times New Roman" panose="02020603050405020304" pitchFamily="18" charset="0"/>
                <a:cs typeface="Times New Roman" panose="02020603050405020304" pitchFamily="18" charset="0"/>
              </a:rPr>
              <a:t>: Enters the reset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the command is not one of these, the tool performs a custom action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vhpi_create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vhpiClassKindT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kind</a:t>
            </a:r>
            <a:r>
              <a:rPr lang="tr-TR" sz="2000" dirty="0">
                <a:solidFill>
                  <a:schemeClr val="bg1"/>
                </a:solidFill>
                <a:latin typeface="Times New Roman" panose="02020603050405020304" pitchFamily="18" charset="0"/>
                <a:cs typeface="Times New Roman" panose="02020603050405020304" pitchFamily="18" charset="0"/>
              </a:rPr>
              <a:t>, vhpiHandleT handle1,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vhpi_create</a:t>
            </a:r>
            <a:r>
              <a:rPr lang="en-US" sz="2000" dirty="0">
                <a:solidFill>
                  <a:schemeClr val="bg1"/>
                </a:solidFill>
                <a:latin typeface="Times New Roman" panose="02020603050405020304" pitchFamily="18" charset="0"/>
                <a:cs typeface="Times New Roman" panose="02020603050405020304" pitchFamily="18" charset="0"/>
              </a:rPr>
              <a:t> function is used to create VHPI objects of specific classes, such as </a:t>
            </a:r>
            <a:r>
              <a:rPr lang="en-US" sz="2000" dirty="0" err="1">
                <a:solidFill>
                  <a:schemeClr val="bg1"/>
                </a:solidFill>
                <a:latin typeface="Times New Roman" panose="02020603050405020304" pitchFamily="18" charset="0"/>
                <a:cs typeface="Times New Roman" panose="02020603050405020304" pitchFamily="18" charset="0"/>
              </a:rPr>
              <a:t>processStmt</a:t>
            </a:r>
            <a:r>
              <a:rPr lang="en-US" sz="2000" dirty="0">
                <a:solidFill>
                  <a:schemeClr val="bg1"/>
                </a:solidFill>
                <a:latin typeface="Times New Roman" panose="02020603050405020304" pitchFamily="18" charset="0"/>
                <a:cs typeface="Times New Roman" panose="02020603050405020304" pitchFamily="18" charset="0"/>
              </a:rPr>
              <a:t> or driver, based on the kind argument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associates the created objects with other VHPI objects and sets certain properties (like </a:t>
            </a:r>
            <a:r>
              <a:rPr lang="en-US" sz="2000" dirty="0" err="1">
                <a:solidFill>
                  <a:schemeClr val="bg1"/>
                </a:solidFill>
                <a:latin typeface="Times New Roman" panose="02020603050405020304" pitchFamily="18" charset="0"/>
                <a:cs typeface="Times New Roman" panose="02020603050405020304" pitchFamily="18" charset="0"/>
              </a:rPr>
              <a:t>IsForeign</a:t>
            </a:r>
            <a:r>
              <a:rPr lang="en-US" sz="2000" dirty="0">
                <a:solidFill>
                  <a:schemeClr val="bg1"/>
                </a:solidFill>
                <a:latin typeface="Times New Roman" panose="02020603050405020304" pitchFamily="18" charset="0"/>
                <a:cs typeface="Times New Roman" panose="02020603050405020304" pitchFamily="18" charset="0"/>
              </a:rPr>
              <a:t>) to default values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8A79D34-9B8E-01C1-68B6-D9C00A42F9C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04F22DC-15FF-5BE9-CA99-B12131EAE8A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82DFA49A-B3B1-9260-B11B-627FB64A735E}"/>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3620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66D7B74-FF4A-B298-94D0-A1676239CE5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A0FDBE5-86F9-DE74-2D03-3E299654D0F0}"/>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vhpiIntT vhpi_get(vhpiIntPropertyT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disables an enabled callback, preventing the callback function from executing when the trigger event occurs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returns the property value if readable, or </a:t>
            </a:r>
            <a:r>
              <a:rPr lang="en-US" sz="2000" b="1" dirty="0">
                <a:solidFill>
                  <a:schemeClr val="bg1"/>
                </a:solidFill>
                <a:latin typeface="Times New Roman" panose="02020603050405020304" pitchFamily="18" charset="0"/>
                <a:cs typeface="Times New Roman" panose="02020603050405020304" pitchFamily="18" charset="0"/>
              </a:rPr>
              <a:t>vhpiUndefined</a:t>
            </a:r>
            <a:r>
              <a:rPr lang="en-US" sz="2000" dirty="0">
                <a:solidFill>
                  <a:schemeClr val="bg1"/>
                </a:solidFill>
                <a:latin typeface="Times New Roman" panose="02020603050405020304" pitchFamily="18" charset="0"/>
                <a:cs typeface="Times New Roman" panose="02020603050405020304" pitchFamily="18" charset="0"/>
              </a:rPr>
              <a:t> if the property cannot be read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size_t vhpi_get_data(int32_t id, void * dataLoc, size_t numBytes);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vhpi_get_data</a:t>
            </a:r>
            <a:r>
              <a:rPr lang="en-US" sz="2000" dirty="0">
                <a:solidFill>
                  <a:schemeClr val="bg1"/>
                </a:solidFill>
                <a:latin typeface="Times New Roman" panose="02020603050405020304" pitchFamily="18" charset="0"/>
                <a:cs typeface="Times New Roman" panose="02020603050405020304" pitchFamily="18" charset="0"/>
              </a:rPr>
              <a:t> function reads a specified number of bytes from a saved data set and writes them to </a:t>
            </a:r>
            <a:r>
              <a:rPr lang="en-US" sz="2000" b="1" dirty="0">
                <a:solidFill>
                  <a:schemeClr val="bg1"/>
                </a:solidFill>
                <a:latin typeface="Times New Roman" panose="02020603050405020304" pitchFamily="18" charset="0"/>
                <a:cs typeface="Times New Roman" panose="02020603050405020304" pitchFamily="18" charset="0"/>
              </a:rPr>
              <a:t>dataLoc</a:t>
            </a:r>
            <a:endParaRPr lang="tr-TR" sz="2000" b="1"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continues reading from the last location on subsequent calls and writes zeros if fewer bytes remain than requested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vhpi_get_foreignf_info (vhpiHandleT hdl,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vhpi_get_foreignf_info</a:t>
            </a:r>
            <a:r>
              <a:rPr lang="en-US" sz="2000" dirty="0">
                <a:solidFill>
                  <a:schemeClr val="bg1"/>
                </a:solidFill>
                <a:latin typeface="Times New Roman" panose="02020603050405020304" pitchFamily="18" charset="0"/>
                <a:cs typeface="Times New Roman" panose="02020603050405020304" pitchFamily="18" charset="0"/>
              </a:rPr>
              <a:t> function retrieves details about a foreign model or application, such as its type, functions, and names, and stores them in the </a:t>
            </a:r>
            <a:r>
              <a:rPr lang="en-US" sz="2000" b="1" dirty="0">
                <a:solidFill>
                  <a:schemeClr val="bg1"/>
                </a:solidFill>
                <a:latin typeface="Times New Roman" panose="02020603050405020304" pitchFamily="18" charset="0"/>
                <a:cs typeface="Times New Roman" panose="02020603050405020304" pitchFamily="18" charset="0"/>
              </a:rPr>
              <a:t>foreignDatap</a:t>
            </a:r>
            <a:r>
              <a:rPr lang="en-US" sz="2000"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s</a:t>
            </a:r>
            <a:r>
              <a:rPr lang="en-US" sz="2000" dirty="0">
                <a:solidFill>
                  <a:schemeClr val="bg1"/>
                </a:solidFill>
                <a:latin typeface="Times New Roman" panose="02020603050405020304" pitchFamily="18" charset="0"/>
                <a:cs typeface="Times New Roman" panose="02020603050405020304" pitchFamily="18" charset="0"/>
              </a:rPr>
              <a:t>tructure</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It returns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on success or </a:t>
            </a:r>
            <a:r>
              <a:rPr lang="en-US" sz="2000" b="1" dirty="0">
                <a:solidFill>
                  <a:schemeClr val="bg1"/>
                </a:solidFill>
                <a:latin typeface="Times New Roman" panose="02020603050405020304" pitchFamily="18" charset="0"/>
                <a:cs typeface="Times New Roman" panose="02020603050405020304" pitchFamily="18" charset="0"/>
              </a:rPr>
              <a:t>1</a:t>
            </a:r>
            <a:r>
              <a:rPr lang="en-US" sz="2000" dirty="0">
                <a:solidFill>
                  <a:schemeClr val="bg1"/>
                </a:solidFill>
                <a:latin typeface="Times New Roman" panose="02020603050405020304" pitchFamily="18" charset="0"/>
                <a:cs typeface="Times New Roman" panose="02020603050405020304" pitchFamily="18" charset="0"/>
              </a:rPr>
              <a:t>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BE4FB34-5A05-0697-3627-1D663BE9536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8A001E08-0211-A1A3-061C-F075C780BF55}"/>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44277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FD699F5-6E14-9927-AC68-9DAB92A305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3C0A3F-7617-8C4C-8CEC-8862BC70F917}"/>
              </a:ext>
            </a:extLst>
          </p:cNvPr>
          <p:cNvSpPr>
            <a:spLocks noGrp="1"/>
          </p:cNvSpPr>
          <p:nvPr>
            <p:ph idx="1"/>
          </p:nvPr>
        </p:nvSpPr>
        <p:spPr>
          <a:xfrm>
            <a:off x="642026" y="695808"/>
            <a:ext cx="10535055" cy="6094098"/>
          </a:xfrm>
        </p:spPr>
        <p:txBody>
          <a:bodyPr>
            <a:noAutofit/>
          </a:bodyPr>
          <a:lstStyle/>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int vhpi_get_next_time (vhpiTimeT *</a:t>
            </a:r>
            <a:r>
              <a:rPr lang="en-US" sz="2000" dirty="0" err="1">
                <a:solidFill>
                  <a:schemeClr val="bg1"/>
                </a:solidFill>
                <a:latin typeface="Times New Roman" panose="02020603050405020304" pitchFamily="18" charset="0"/>
                <a:cs typeface="Times New Roman" panose="02020603050405020304" pitchFamily="18" charset="0"/>
              </a:rPr>
              <a:t>time_p</a:t>
            </a:r>
            <a:r>
              <a:rPr lang="en-US" sz="2000" dirty="0">
                <a:solidFill>
                  <a:schemeClr val="bg1"/>
                </a:solidFill>
                <a:latin typeface="Times New Roman" panose="02020603050405020304" pitchFamily="18" charset="0"/>
                <a:cs typeface="Times New Roman" panose="02020603050405020304" pitchFamily="18" charset="0"/>
              </a:rPr>
              <a:t>);</a:t>
            </a: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vhpi_get_next_time</a:t>
            </a:r>
            <a:r>
              <a:rPr lang="en-US" sz="2000" dirty="0">
                <a:solidFill>
                  <a:schemeClr val="bg1"/>
                </a:solidFill>
                <a:latin typeface="Times New Roman" panose="02020603050405020304" pitchFamily="18" charset="0"/>
                <a:cs typeface="Times New Roman" panose="02020603050405020304" pitchFamily="18" charset="0"/>
              </a:rPr>
              <a:t> function writes the time of the next simulation cycle (</a:t>
            </a:r>
            <a:r>
              <a:rPr lang="en-US" sz="2000" b="1" dirty="0">
                <a:solidFill>
                  <a:schemeClr val="bg1"/>
                </a:solidFill>
                <a:latin typeface="Times New Roman" panose="02020603050405020304" pitchFamily="18" charset="0"/>
                <a:cs typeface="Times New Roman" panose="02020603050405020304" pitchFamily="18" charset="0"/>
              </a:rPr>
              <a:t>Tn</a:t>
            </a:r>
            <a:r>
              <a:rPr lang="en-US" sz="2000" dirty="0">
                <a:solidFill>
                  <a:schemeClr val="bg1"/>
                </a:solidFill>
                <a:latin typeface="Times New Roman" panose="02020603050405020304" pitchFamily="18" charset="0"/>
                <a:cs typeface="Times New Roman" panose="02020603050405020304" pitchFamily="18" charset="0"/>
              </a:rPr>
              <a:t>) to a provided time structure. It returns </a:t>
            </a:r>
            <a:r>
              <a:rPr lang="en-US" sz="2000" b="1" dirty="0">
                <a:solidFill>
                  <a:schemeClr val="bg1"/>
                </a:solidFill>
                <a:latin typeface="Times New Roman" panose="02020603050405020304" pitchFamily="18" charset="0"/>
                <a:cs typeface="Times New Roman" panose="02020603050405020304" pitchFamily="18" charset="0"/>
              </a:rPr>
              <a:t>vhpiNoActivity</a:t>
            </a:r>
            <a:r>
              <a:rPr lang="en-US" sz="2000" dirty="0">
                <a:solidFill>
                  <a:schemeClr val="bg1"/>
                </a:solidFill>
                <a:latin typeface="Times New Roman" panose="02020603050405020304" pitchFamily="18" charset="0"/>
                <a:cs typeface="Times New Roman" panose="02020603050405020304" pitchFamily="18" charset="0"/>
              </a:rPr>
              <a:t> if no further simulation activity exists,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if successful, or a non-zero value on error</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vhpiPhysT vhpi_get_phys (vhpiPhysPropertyT property, vhpiHandleT object);</a:t>
            </a:r>
            <a:endParaRPr lang="en-US" sz="2000" dirty="0">
              <a:solidFill>
                <a:schemeClr val="bg1"/>
              </a:solidFill>
              <a:latin typeface="Times New Roman" panose="02020603050405020304" pitchFamily="18" charset="0"/>
              <a:cs typeface="Times New Roman" panose="02020603050405020304" pitchFamily="18" charset="0"/>
            </a:endParaRP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vhpi_get_physical_property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physical property for a given object. It returns the property value if readable or an unspecified value otherwise</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vhpiRealT vhpi_get_real (vhpiRealPropertyT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vhpi_get_real_property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real property for a given object. It returns the property value if readable or an unspecified value otherwise</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19FF107-BB4F-0B8E-5B95-BC67C55101C8}"/>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252509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43839F2-088D-158A-1BE0-933F34E850C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4BBDAFB-2D6C-0556-7738-BC78EF35692C}"/>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const vhpiCharT * vhpi_get_str (vhpiStrPropertyT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vhpi_get_str_property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string property for a given object. It returns a pointer to the string if readable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void vhpi_get_time (vhpiTimeT *time_p, long *cycles);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vhpi_get_time</a:t>
            </a:r>
            <a:r>
              <a:rPr lang="en-US" sz="2000" dirty="0">
                <a:solidFill>
                  <a:schemeClr val="bg1"/>
                </a:solidFill>
                <a:latin typeface="Times New Roman" panose="02020603050405020304" pitchFamily="18" charset="0"/>
                <a:cs typeface="Times New Roman" panose="02020603050405020304" pitchFamily="18" charset="0"/>
              </a:rPr>
              <a:t> function retrieves the current simulation time and/or the number of delta or total simulation cycles. It writes these values to provided pointers and returns no value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vhpi_get_value (vhpiHandleT expr, vhpiValueT *value_p);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vhpi_get_value function formats and retrieves the value of the object referred to by expr. It returns 0 on success, required storage size if space is insufficient, or a negative value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E9347BA5-B38E-4AB7-65E9-EEC5DA73D70B}"/>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671197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FC510D-26EE-D008-6728-63FEF89A1B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175A954-8995-A03B-154E-B2F1EFA585DE}"/>
              </a:ext>
            </a:extLst>
          </p:cNvPr>
          <p:cNvSpPr>
            <a:spLocks noGrp="1"/>
          </p:cNvSpPr>
          <p:nvPr>
            <p:ph idx="1"/>
          </p:nvPr>
        </p:nvSpPr>
        <p:spPr>
          <a:xfrm>
            <a:off x="642026" y="695808"/>
            <a:ext cx="1124517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vhpiOneToOneT</a:t>
            </a:r>
            <a:r>
              <a:rPr lang="tr-TR" sz="2000" dirty="0">
                <a:solidFill>
                  <a:schemeClr val="bg1"/>
                </a:solidFill>
                <a:latin typeface="Times New Roman" panose="02020603050405020304" pitchFamily="18" charset="0"/>
                <a:cs typeface="Times New Roman" panose="02020603050405020304" pitchFamily="18" charset="0"/>
              </a:rPr>
              <a: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a:t>
            </a:r>
            <a:r>
              <a:rPr lang="en-US" sz="2000" dirty="0">
                <a:solidFill>
                  <a:schemeClr val="bg1"/>
                </a:solidFill>
                <a:latin typeface="Times New Roman" panose="02020603050405020304" pitchFamily="18" charset="0"/>
                <a:cs typeface="Times New Roman" panose="02020603050405020304" pitchFamily="18" charset="0"/>
              </a:rPr>
              <a:t> function retrieves the target object of a one-to-one association based on type and </a:t>
            </a:r>
            <a:r>
              <a:rPr lang="en-US" sz="2000" dirty="0" err="1">
                <a:solidFill>
                  <a:schemeClr val="bg1"/>
                </a:solidFill>
                <a:latin typeface="Times New Roman" panose="02020603050405020304" pitchFamily="18" charset="0"/>
                <a:cs typeface="Times New Roman" panose="02020603050405020304" pitchFamily="18" charset="0"/>
              </a:rPr>
              <a:t>referenceHandle</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if one exists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vhpi_handle_by_index</a:t>
            </a:r>
            <a:r>
              <a:rPr lang="tr-TR" sz="2000" dirty="0">
                <a:solidFill>
                  <a:schemeClr val="bg1"/>
                </a:solidFill>
                <a:latin typeface="Times New Roman" panose="02020603050405020304" pitchFamily="18" charset="0"/>
                <a:cs typeface="Times New Roman" panose="02020603050405020304" pitchFamily="18" charset="0"/>
              </a:rPr>
              <a:t> (vhpiOneToManyT </a:t>
            </a:r>
            <a:r>
              <a:rPr lang="tr-TR" sz="2000" dirty="0" err="1">
                <a:solidFill>
                  <a:schemeClr val="bg1"/>
                </a:solidFill>
                <a:latin typeface="Times New Roman" panose="02020603050405020304" pitchFamily="18" charset="0"/>
                <a:cs typeface="Times New Roman" panose="02020603050405020304" pitchFamily="18" charset="0"/>
              </a:rPr>
              <a:t>itRel</a:t>
            </a:r>
            <a:r>
              <a:rPr lang="tr-TR" sz="2000" dirty="0">
                <a:solidFill>
                  <a:schemeClr val="bg1"/>
                </a:solidFill>
                <a:latin typeface="Times New Roman" panose="02020603050405020304" pitchFamily="18" charset="0"/>
                <a:cs typeface="Times New Roman" panose="02020603050405020304" pitchFamily="18" charset="0"/>
              </a:rPr>
              <a:t>, vhpiHandleT </a:t>
            </a:r>
            <a:r>
              <a:rPr lang="tr-TR" sz="2000" dirty="0" err="1">
                <a:solidFill>
                  <a:schemeClr val="bg1"/>
                </a:solidFill>
                <a:latin typeface="Times New Roman" panose="02020603050405020304" pitchFamily="18" charset="0"/>
                <a:cs typeface="Times New Roman" panose="02020603050405020304" pitchFamily="18" charset="0"/>
              </a:rPr>
              <a:t>parent</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indx</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vhpi_handle_by_index</a:t>
            </a:r>
            <a:r>
              <a:rPr lang="en-US" sz="2000" dirty="0">
                <a:solidFill>
                  <a:schemeClr val="bg1"/>
                </a:solidFill>
                <a:latin typeface="Times New Roman" panose="02020603050405020304" pitchFamily="18" charset="0"/>
                <a:cs typeface="Times New Roman" panose="02020603050405020304" pitchFamily="18" charset="0"/>
              </a:rPr>
              <a:t> function retrieves a target object from an ordered one-to-many association using </a:t>
            </a:r>
            <a:r>
              <a:rPr lang="en-US" sz="2000" dirty="0" err="1">
                <a:solidFill>
                  <a:schemeClr val="bg1"/>
                </a:solidFill>
                <a:latin typeface="Times New Roman" panose="02020603050405020304" pitchFamily="18" charset="0"/>
                <a:cs typeface="Times New Roman" panose="02020603050405020304" pitchFamily="18" charset="0"/>
              </a:rPr>
              <a:t>itRel</a:t>
            </a:r>
            <a:r>
              <a:rPr lang="en-US" sz="2000" dirty="0">
                <a:solidFill>
                  <a:schemeClr val="bg1"/>
                </a:solidFill>
                <a:latin typeface="Times New Roman" panose="02020603050405020304" pitchFamily="18" charset="0"/>
                <a:cs typeface="Times New Roman" panose="02020603050405020304" pitchFamily="18" charset="0"/>
              </a:rPr>
              <a:t>, parent, and </a:t>
            </a:r>
            <a:r>
              <a:rPr lang="en-US" sz="2000" dirty="0" err="1">
                <a:solidFill>
                  <a:schemeClr val="bg1"/>
                </a:solidFill>
                <a:latin typeface="Times New Roman" panose="02020603050405020304" pitchFamily="18" charset="0"/>
                <a:cs typeface="Times New Roman" panose="02020603050405020304" pitchFamily="18" charset="0"/>
              </a:rPr>
              <a:t>indx</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at the specified index or NULL if no such object exists</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vhpi_handle_by_name</a:t>
            </a:r>
            <a:r>
              <a:rPr lang="tr-TR" sz="2000" dirty="0">
                <a:solidFill>
                  <a:schemeClr val="bg1"/>
                </a:solidFill>
                <a:latin typeface="Times New Roman" panose="02020603050405020304" pitchFamily="18" charset="0"/>
                <a:cs typeface="Times New Roman" panose="02020603050405020304" pitchFamily="18" charset="0"/>
              </a:rPr>
              <a:t> (const char *name, vhpiHandleT </a:t>
            </a:r>
            <a:r>
              <a:rPr lang="tr-TR" sz="2000" dirty="0" err="1">
                <a:solidFill>
                  <a:schemeClr val="bg1"/>
                </a:solidFill>
                <a:latin typeface="Times New Roman" panose="02020603050405020304" pitchFamily="18" charset="0"/>
                <a:cs typeface="Times New Roman" panose="02020603050405020304" pitchFamily="18" charset="0"/>
              </a:rPr>
              <a:t>scope</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vhpi_handle_by_name</a:t>
            </a:r>
            <a:r>
              <a:rPr lang="en-US" sz="2000" dirty="0">
                <a:solidFill>
                  <a:schemeClr val="bg1"/>
                </a:solidFill>
                <a:latin typeface="Times New Roman" panose="02020603050405020304" pitchFamily="18" charset="0"/>
                <a:cs typeface="Times New Roman" panose="02020603050405020304" pitchFamily="18" charset="0"/>
              </a:rPr>
              <a:t> function searches for an object by its </a:t>
            </a:r>
            <a:r>
              <a:rPr lang="en-US" sz="2000" dirty="0" err="1">
                <a:solidFill>
                  <a:schemeClr val="bg1"/>
                </a:solidFill>
                <a:latin typeface="Times New Roman" panose="02020603050405020304" pitchFamily="18" charset="0"/>
                <a:cs typeface="Times New Roman" panose="02020603050405020304" pitchFamily="18" charset="0"/>
              </a:rPr>
              <a:t>FullName</a:t>
            </a:r>
            <a:r>
              <a:rPr lang="en-US" sz="2000" dirty="0">
                <a:solidFill>
                  <a:schemeClr val="bg1"/>
                </a:solidFill>
                <a:latin typeface="Times New Roman" panose="02020603050405020304" pitchFamily="18" charset="0"/>
                <a:cs typeface="Times New Roman" panose="02020603050405020304" pitchFamily="18" charset="0"/>
              </a:rPr>
              <a:t> using the name string and optional scope. It returns a handle to the found object or NULL if not found</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B266A86-21DE-FE37-EA7C-92E929EF244F}"/>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122364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D5B6E8-D0B5-06A4-7795-F791AD394D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11F7198-9AD4-38A5-C147-DCC08A4E92EB}"/>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vhpi_is_printable( char ch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checks if the character code of the ch argument represents a graphic character.</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Retu</a:t>
            </a:r>
            <a:r>
              <a:rPr lang="tr-TR" sz="2000" dirty="0">
                <a:solidFill>
                  <a:schemeClr val="bg1"/>
                </a:solidFill>
                <a:latin typeface="Times New Roman" panose="02020603050405020304" pitchFamily="18" charset="0"/>
                <a:cs typeface="Times New Roman" panose="02020603050405020304" pitchFamily="18" charset="0"/>
              </a:rPr>
              <a:t>rn </a:t>
            </a:r>
            <a:r>
              <a:rPr lang="en-US" sz="2000" dirty="0">
                <a:solidFill>
                  <a:schemeClr val="bg1"/>
                </a:solidFill>
                <a:latin typeface="Times New Roman" panose="02020603050405020304" pitchFamily="18" charset="0"/>
                <a:cs typeface="Times New Roman" panose="02020603050405020304" pitchFamily="18" charset="0"/>
              </a:rPr>
              <a:t>1 if it's a graphic character, 0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vhpi_iterator (vhpiOneToManyT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creates an iterator object for a one-to-many association if target objects exist and returns a handle to the iterator. If no target objects exist, it returns NULL</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vhpi_printf (const char *format,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writes a formatted string to one or more tool output files based on a format string and arguments, similar to the C printf function. It returns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D7D4252-F008-0B12-54D4-F2B52C975AC0}"/>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362564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D72B9E4-2B1E-555E-A333-218B6A3F1BF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956724-5F34-0934-4513-4604470C1E5A}"/>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vhpi_protected_call (vhpiHandleT varHdl, vhpiUserFctT userFct, void *userData);</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vhpi_protected_call function ensures exclusive access to a varDecl object with specific properties and calls the user function with the object handle and user data. It returns the value from the user function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size_t </a:t>
            </a:r>
            <a:r>
              <a:rPr lang="en-US" sz="2000" dirty="0" err="1">
                <a:solidFill>
                  <a:schemeClr val="bg1"/>
                </a:solidFill>
                <a:latin typeface="Times New Roman" panose="02020603050405020304" pitchFamily="18" charset="0"/>
                <a:cs typeface="Times New Roman" panose="02020603050405020304" pitchFamily="18" charset="0"/>
              </a:rPr>
              <a:t>vhpi_put_data</a:t>
            </a:r>
            <a:r>
              <a:rPr lang="en-US" sz="2000" dirty="0">
                <a:solidFill>
                  <a:schemeClr val="bg1"/>
                </a:solidFill>
                <a:latin typeface="Times New Roman" panose="02020603050405020304" pitchFamily="18" charset="0"/>
                <a:cs typeface="Times New Roman" panose="02020603050405020304" pitchFamily="18" charset="0"/>
              </a:rPr>
              <a:t> (int32_t id, void * dataLoc, size_t numBytes);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vhpi_put_data function writes bytes from dataLoc to the saved data set identified by id. It returns the number of bytes written, or 0 if the write fails</a:t>
            </a:r>
            <a:r>
              <a:rPr lang="tr-TR" sz="2000" dirty="0">
                <a:solidFill>
                  <a:schemeClr val="bg1"/>
                </a:solidFill>
                <a:latin typeface="Times New Roman" panose="02020603050405020304" pitchFamily="18" charset="0"/>
                <a:cs typeface="Times New Roman" panose="02020603050405020304" pitchFamily="18" charset="0"/>
              </a:rPr>
              <a:t>,</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vhpi_put_value (vhpiHandleT object, vhpiValueT *value_p, vhpiPutValueModeT mode);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to an object or function with a foreign subprogram. The value_p specifies the value to update, and mode determines the update method. The function returns 0 if successful, or a non-zero value if there's an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9D3EB74F-06A4-CB19-80BE-7431BAA9D93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757063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2424CEF-0D6B-BF9A-AF27-7AFC9709F7C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8FCBD7B-7640-0B02-E514-75A2E9D79705}"/>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vhpi_register_cb</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vhpiCbDataT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cb_data_p</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flags</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cb_data_p</a:t>
            </a:r>
            <a:r>
              <a:rPr lang="en-US" sz="2000" dirty="0">
                <a:solidFill>
                  <a:schemeClr val="bg1"/>
                </a:solidFill>
                <a:latin typeface="Times New Roman" panose="02020603050405020304" pitchFamily="18" charset="0"/>
                <a:cs typeface="Times New Roman" panose="02020603050405020304" pitchFamily="18" charset="0"/>
              </a:rPr>
              <a:t> argument is a pointer to the callback data, and flags specify the registration mode. The function registers a callback and returns a handle if </a:t>
            </a:r>
            <a:r>
              <a:rPr lang="en-US" sz="2000" dirty="0" err="1">
                <a:solidFill>
                  <a:schemeClr val="bg1"/>
                </a:solidFill>
                <a:latin typeface="Times New Roman" panose="02020603050405020304" pitchFamily="18" charset="0"/>
                <a:cs typeface="Times New Roman" panose="02020603050405020304" pitchFamily="18" charset="0"/>
              </a:rPr>
              <a:t>vhpiReturnCb</a:t>
            </a:r>
            <a:r>
              <a:rPr lang="en-US" sz="2000" dirty="0">
                <a:solidFill>
                  <a:schemeClr val="bg1"/>
                </a:solidFill>
                <a:latin typeface="Times New Roman" panose="02020603050405020304" pitchFamily="18" charset="0"/>
                <a:cs typeface="Times New Roman" panose="02020603050405020304" pitchFamily="18" charset="0"/>
              </a:rPr>
              <a:t> is set, or NULL if cleared. If </a:t>
            </a:r>
            <a:r>
              <a:rPr lang="en-US" sz="2000" dirty="0" err="1">
                <a:solidFill>
                  <a:schemeClr val="bg1"/>
                </a:solidFill>
                <a:latin typeface="Times New Roman" panose="02020603050405020304" pitchFamily="18" charset="0"/>
                <a:cs typeface="Times New Roman" panose="02020603050405020304" pitchFamily="18" charset="0"/>
              </a:rPr>
              <a:t>vhpiDisableCb</a:t>
            </a:r>
            <a:r>
              <a:rPr lang="en-US" sz="2000" dirty="0">
                <a:solidFill>
                  <a:schemeClr val="bg1"/>
                </a:solidFill>
                <a:latin typeface="Times New Roman" panose="02020603050405020304" pitchFamily="18" charset="0"/>
                <a:cs typeface="Times New Roman" panose="02020603050405020304" pitchFamily="18" charset="0"/>
              </a:rPr>
              <a:t> is set, the callback is disabled; otherwise, it's enabled. The function does not retain references after execution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vhpi_register_foreignf</a:t>
            </a:r>
            <a:r>
              <a:rPr lang="tr-TR" sz="2000" dirty="0">
                <a:solidFill>
                  <a:schemeClr val="bg1"/>
                </a:solidFill>
                <a:latin typeface="Times New Roman" panose="02020603050405020304" pitchFamily="18" charset="0"/>
                <a:cs typeface="Times New Roman" panose="02020603050405020304" pitchFamily="18" charset="0"/>
              </a:rPr>
              <a:t>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foreignDatap argument is a pointer to a foreign data structure for registration, specifying the foreign entity type with kind and including function pointers for elaboration (</a:t>
            </a:r>
            <a:r>
              <a:rPr lang="en-US" sz="2000" dirty="0" err="1">
                <a:solidFill>
                  <a:schemeClr val="bg1"/>
                </a:solidFill>
                <a:latin typeface="Times New Roman" panose="02020603050405020304" pitchFamily="18" charset="0"/>
                <a:cs typeface="Times New Roman" panose="02020603050405020304" pitchFamily="18" charset="0"/>
              </a:rPr>
              <a:t>elabf</a:t>
            </a:r>
            <a:r>
              <a:rPr lang="en-US" sz="2000" dirty="0">
                <a:solidFill>
                  <a:schemeClr val="bg1"/>
                </a:solidFill>
                <a:latin typeface="Times New Roman" panose="02020603050405020304" pitchFamily="18" charset="0"/>
                <a:cs typeface="Times New Roman" panose="02020603050405020304" pitchFamily="18" charset="0"/>
              </a:rPr>
              <a:t>) and execution (</a:t>
            </a:r>
            <a:r>
              <a:rPr lang="en-US" sz="2000" dirty="0" err="1">
                <a:solidFill>
                  <a:schemeClr val="bg1"/>
                </a:solidFill>
                <a:latin typeface="Times New Roman" panose="02020603050405020304" pitchFamily="18" charset="0"/>
                <a:cs typeface="Times New Roman" panose="02020603050405020304" pitchFamily="18" charset="0"/>
              </a:rPr>
              <a:t>execf</a:t>
            </a:r>
            <a:r>
              <a:rPr lang="en-US" sz="2000" dirty="0">
                <a:solidFill>
                  <a:schemeClr val="bg1"/>
                </a:solidFill>
                <a:latin typeface="Times New Roman" panose="02020603050405020304" pitchFamily="18" charset="0"/>
                <a:cs typeface="Times New Roman" panose="02020603050405020304" pitchFamily="18" charset="0"/>
              </a:rPr>
              <a:t>). It also includes </a:t>
            </a:r>
            <a:r>
              <a:rPr lang="en-US" sz="2000" dirty="0" err="1">
                <a:solidFill>
                  <a:schemeClr val="bg1"/>
                </a:solidFill>
                <a:latin typeface="Times New Roman" panose="02020603050405020304" pitchFamily="18" charset="0"/>
                <a:cs typeface="Times New Roman" panose="02020603050405020304" pitchFamily="18" charset="0"/>
              </a:rPr>
              <a:t>libraryName</a:t>
            </a:r>
            <a:r>
              <a:rPr lang="en-US" sz="2000" dirty="0">
                <a:solidFill>
                  <a:schemeClr val="bg1"/>
                </a:solidFill>
                <a:latin typeface="Times New Roman" panose="02020603050405020304" pitchFamily="18" charset="0"/>
                <a:cs typeface="Times New Roman" panose="02020603050405020304" pitchFamily="18" charset="0"/>
              </a:rPr>
              <a:t> and </a:t>
            </a:r>
            <a:r>
              <a:rPr lang="en-US" sz="2000" dirty="0" err="1">
                <a:solidFill>
                  <a:schemeClr val="bg1"/>
                </a:solidFill>
                <a:latin typeface="Times New Roman" panose="02020603050405020304" pitchFamily="18" charset="0"/>
                <a:cs typeface="Times New Roman" panose="02020603050405020304" pitchFamily="18" charset="0"/>
              </a:rPr>
              <a:t>modelName</a:t>
            </a:r>
            <a:r>
              <a:rPr lang="en-US" sz="2000" dirty="0">
                <a:solidFill>
                  <a:schemeClr val="bg1"/>
                </a:solidFill>
                <a:latin typeface="Times New Roman" panose="02020603050405020304" pitchFamily="18" charset="0"/>
                <a:cs typeface="Times New Roman" panose="02020603050405020304" pitchFamily="18" charset="0"/>
              </a:rPr>
              <a:t> for the object and model names. The function registers the foreign entity and returns a handle if successful, or NULL on Error</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vhpi_release_handle</a:t>
            </a:r>
            <a:r>
              <a:rPr lang="tr-TR" sz="2000" dirty="0">
                <a:solidFill>
                  <a:schemeClr val="bg1"/>
                </a:solidFill>
                <a:latin typeface="Times New Roman" panose="02020603050405020304" pitchFamily="18" charset="0"/>
                <a:cs typeface="Times New Roman" panose="02020603050405020304" pitchFamily="18" charset="0"/>
              </a:rPr>
              <a:t>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referring to an object. The function releases the handle and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79239B88-6C00-0226-A236-B891548B11A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6553544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6A1C65D-A7EA-7F00-391E-A3AEB00A7E3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94F1879-7233-AE58-0F21-2C874AF4DCBD}"/>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vhpi_remove_cb</a:t>
            </a:r>
            <a:r>
              <a:rPr lang="tr-TR" sz="2000" dirty="0">
                <a:solidFill>
                  <a:schemeClr val="bg1"/>
                </a:solidFill>
                <a:latin typeface="Times New Roman" panose="02020603050405020304" pitchFamily="18" charset="0"/>
                <a:cs typeface="Times New Roman" panose="02020603050405020304" pitchFamily="18" charset="0"/>
              </a:rPr>
              <a:t> (vhpiHandleT cb_obj);</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cb_obj argument is a handle to a registered callback. The function removes the callback, invalidating the handle. It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vhpi_scan (vhpiHandleT iterator);</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iterator argument is a handle to an iterator object. If the iterator has no element at its position, the handle is released and NULL is returned. Otherwise, a handle to the current element is returned, and the iterator moves to the next element. The return value is either a handle or NULL</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C5E7DD62-079D-0210-59A4-7167FADF258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645143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BAD1561-252F-C72E-BBAB-E28632F7175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4074A28-E7D7-C856-771E-70CA942AF047}"/>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vhpi_schedule_transaction (vhpiHandleT drivHdl, vhpiValueT *value_p,uint32_t  numValues, vhpiTimeT *delayp, vhpiDelayModeT delayMode, vhpiTimeT *pulseRejp);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drivHdl refers to a driver or driverCollection. value_p is a pointer to value structures, and numValues is the count. Transactions are scheduled with a relative delay (delayp), and delayMode specifies the type (inertial or transport)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delayMode is inertial, pulseRejp sets the pulse rejection limit; otherwise, it's ignored. If pulseRejp is NULL, the limit equals the delay</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Return </a:t>
            </a:r>
            <a:r>
              <a:rPr lang="en-US" sz="2000" dirty="0">
                <a:solidFill>
                  <a:schemeClr val="bg1"/>
                </a:solidFill>
                <a:latin typeface="Times New Roman" panose="02020603050405020304" pitchFamily="18" charset="0"/>
                <a:cs typeface="Times New Roman" panose="02020603050405020304" pitchFamily="18" charset="0"/>
              </a:rPr>
              <a:t>0 if successful, non-zero if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vhpi_vprintf (const char *format, va_list args);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format argument is a pointer to a format string with conversion codes, as per ISO/IEC 9899:2018 for the C vprintf function. It formats a string to be written to output files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Return value: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232B59D8-E915-1980-DC0C-DF3C659B1CA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59193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5A189D0-2D0B-7E83-2017-A2AA780AC4E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C8AB731-5E80-6BAF-ABEF-74ADDB5C8DE8}"/>
              </a:ext>
            </a:extLst>
          </p:cNvPr>
          <p:cNvSpPr>
            <a:spLocks noGrp="1"/>
          </p:cNvSpPr>
          <p:nvPr>
            <p:ph idx="1"/>
          </p:nvPr>
        </p:nvSpPr>
        <p:spPr>
          <a:xfrm>
            <a:off x="733876" y="698604"/>
            <a:ext cx="10724247" cy="18159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type is defined by a set of values and operations, including basic and predefined operations automatically provided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Composite types can be unconstrained, fully constrained, or partially constrained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divided into five main categories: scalar, composite, access, file, and protected types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BEB9C16-4D58-154B-9481-6F54E2AD816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943F4ACB-2C3E-ABFF-A24F-4979519DFB0A}"/>
              </a:ext>
            </a:extLst>
          </p:cNvPr>
          <p:cNvSpPr txBox="1">
            <a:spLocks/>
          </p:cNvSpPr>
          <p:nvPr/>
        </p:nvSpPr>
        <p:spPr bwMode="auto">
          <a:xfrm>
            <a:off x="0" y="23995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SCALAR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95E8C87-E5A7-9FA8-F851-623722DED262}"/>
              </a:ext>
            </a:extLst>
          </p:cNvPr>
          <p:cNvSpPr txBox="1">
            <a:spLocks/>
          </p:cNvSpPr>
          <p:nvPr/>
        </p:nvSpPr>
        <p:spPr>
          <a:xfrm>
            <a:off x="742973" y="3429000"/>
            <a:ext cx="3064266" cy="2457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altLang="tr-TR" sz="1600" dirty="0" err="1">
                <a:solidFill>
                  <a:schemeClr val="bg1"/>
                </a:solidFill>
                <a:latin typeface="Times New Roman" panose="02020603050405020304" pitchFamily="18" charset="0"/>
                <a:cs typeface="Times New Roman" panose="02020603050405020304" pitchFamily="18" charset="0"/>
              </a:rPr>
              <a:t>scalar_type_definition</a:t>
            </a:r>
            <a:r>
              <a:rPr lang="en-US" altLang="tr-TR" sz="1600" dirty="0">
                <a:solidFill>
                  <a:schemeClr val="bg1"/>
                </a:solidFill>
                <a:latin typeface="Times New Roman" panose="02020603050405020304" pitchFamily="18" charset="0"/>
                <a:cs typeface="Times New Roman" panose="02020603050405020304" pitchFamily="18" charset="0"/>
              </a:rPr>
              <a:t> ::=</a:t>
            </a: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a:t>
            </a:r>
            <a:r>
              <a:rPr lang="en-US" altLang="tr-TR" sz="1600" dirty="0" err="1">
                <a:solidFill>
                  <a:schemeClr val="bg1"/>
                </a:solidFill>
                <a:latin typeface="Times New Roman" panose="02020603050405020304" pitchFamily="18" charset="0"/>
                <a:cs typeface="Times New Roman" panose="02020603050405020304" pitchFamily="18" charset="0"/>
              </a:rPr>
              <a:t>enumeration_type_definition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integer_type_definition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floating_type_definition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physical_type_definition</a:t>
            </a:r>
            <a:r>
              <a:rPr lang="en-US" alt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Metin kutusu 6">
            <a:extLst>
              <a:ext uri="{FF2B5EF4-FFF2-40B4-BE49-F238E27FC236}">
                <a16:creationId xmlns:a16="http://schemas.microsoft.com/office/drawing/2014/main" id="{760BB452-A3AD-99B5-C678-3D8C212554D5}"/>
              </a:ext>
            </a:extLst>
          </p:cNvPr>
          <p:cNvSpPr txBox="1"/>
          <p:nvPr/>
        </p:nvSpPr>
        <p:spPr>
          <a:xfrm>
            <a:off x="3650603" y="3420123"/>
            <a:ext cx="4129247" cy="830997"/>
          </a:xfrm>
          <a:prstGeom prst="rect">
            <a:avLst/>
          </a:prstGeom>
          <a:noFill/>
        </p:spPr>
        <p:txBody>
          <a:bodyPr wrap="square">
            <a:spAutoFit/>
          </a:bodyPr>
          <a:lstStyle/>
          <a:p>
            <a:r>
              <a:rPr lang="LID4096" sz="1600" dirty="0">
                <a:solidFill>
                  <a:schemeClr val="bg1"/>
                </a:solidFill>
                <a:latin typeface="Times New Roman" panose="02020603050405020304" pitchFamily="18" charset="0"/>
                <a:cs typeface="Times New Roman" panose="02020603050405020304" pitchFamily="18" charset="0"/>
              </a:rPr>
              <a:t>TYPE word_index IS RANGE 31 DOWNTO 0;</a:t>
            </a:r>
          </a:p>
          <a:p>
            <a:endParaRPr lang="LID4096" sz="1600" dirty="0">
              <a:solidFill>
                <a:schemeClr val="bg1"/>
              </a:solidFill>
              <a:latin typeface="Times New Roman" panose="02020603050405020304" pitchFamily="18" charset="0"/>
              <a:cs typeface="Times New Roman" panose="02020603050405020304" pitchFamily="18" charset="0"/>
            </a:endParaRPr>
          </a:p>
          <a:p>
            <a:r>
              <a:rPr lang="LID4096" sz="1600" dirty="0">
                <a:solidFill>
                  <a:schemeClr val="bg1"/>
                </a:solidFill>
                <a:latin typeface="Times New Roman" panose="02020603050405020304" pitchFamily="18" charset="0"/>
                <a:cs typeface="Times New Roman" panose="02020603050405020304" pitchFamily="18" charset="0"/>
              </a:rPr>
              <a:t>TYPE my_real IS RANGE 0.0 TO 9.99;</a:t>
            </a:r>
          </a:p>
        </p:txBody>
      </p:sp>
      <p:sp>
        <p:nvSpPr>
          <p:cNvPr id="9" name="Metin kutusu 8">
            <a:extLst>
              <a:ext uri="{FF2B5EF4-FFF2-40B4-BE49-F238E27FC236}">
                <a16:creationId xmlns:a16="http://schemas.microsoft.com/office/drawing/2014/main" id="{E2051A49-2CA2-4B1A-834D-C49BDF9856CF}"/>
              </a:ext>
            </a:extLst>
          </p:cNvPr>
          <p:cNvSpPr txBox="1"/>
          <p:nvPr/>
        </p:nvSpPr>
        <p:spPr>
          <a:xfrm>
            <a:off x="7779850" y="3384522"/>
            <a:ext cx="4129247" cy="3293209"/>
          </a:xfrm>
          <a:prstGeom prst="rect">
            <a:avLst/>
          </a:prstGeom>
          <a:noFill/>
        </p:spPr>
        <p:txBody>
          <a:bodyPr wrap="square">
            <a:spAutoFit/>
          </a:bodyPr>
          <a:lstStyle/>
          <a:p>
            <a:r>
              <a:rPr lang="tr-TR" sz="1600" dirty="0">
                <a:solidFill>
                  <a:schemeClr val="bg1"/>
                </a:solidFill>
                <a:latin typeface="Times New Roman" panose="02020603050405020304" pitchFamily="18" charset="0"/>
                <a:cs typeface="Times New Roman" panose="02020603050405020304" pitchFamily="18" charset="0"/>
              </a:rPr>
              <a:t>TYPE </a:t>
            </a:r>
            <a:r>
              <a:rPr lang="tr-TR" sz="1600" dirty="0" err="1">
                <a:solidFill>
                  <a:schemeClr val="bg1"/>
                </a:solidFill>
                <a:latin typeface="Times New Roman" panose="02020603050405020304" pitchFamily="18" charset="0"/>
                <a:cs typeface="Times New Roman" panose="02020603050405020304" pitchFamily="18" charset="0"/>
              </a:rPr>
              <a:t>distance</a:t>
            </a:r>
            <a:r>
              <a:rPr lang="tr-TR" sz="1600" dirty="0">
                <a:solidFill>
                  <a:schemeClr val="bg1"/>
                </a:solidFill>
                <a:latin typeface="Times New Roman" panose="02020603050405020304" pitchFamily="18" charset="0"/>
                <a:cs typeface="Times New Roman" panose="02020603050405020304" pitchFamily="18" charset="0"/>
              </a:rPr>
              <a:t> IS RANGE 0 TO 1E16</a:t>
            </a:r>
          </a:p>
          <a:p>
            <a:r>
              <a:rPr lang="tr-TR" sz="1600" dirty="0">
                <a:solidFill>
                  <a:schemeClr val="bg1"/>
                </a:solidFill>
                <a:latin typeface="Times New Roman" panose="02020603050405020304" pitchFamily="18" charset="0"/>
                <a:cs typeface="Times New Roman" panose="02020603050405020304" pitchFamily="18" charset="0"/>
              </a:rPr>
              <a:t>UNITS</a:t>
            </a:r>
          </a:p>
          <a:p>
            <a:r>
              <a:rPr lang="tr-TR" sz="1600" dirty="0">
                <a:solidFill>
                  <a:schemeClr val="bg1"/>
                </a:solidFill>
                <a:latin typeface="Times New Roman" panose="02020603050405020304" pitchFamily="18" charset="0"/>
                <a:cs typeface="Times New Roman" panose="02020603050405020304" pitchFamily="18" charset="0"/>
              </a:rPr>
              <a:t>   -- </a:t>
            </a:r>
            <a:r>
              <a:rPr lang="tr-TR" sz="1600" dirty="0" err="1">
                <a:solidFill>
                  <a:schemeClr val="bg1"/>
                </a:solidFill>
                <a:latin typeface="Times New Roman" panose="02020603050405020304" pitchFamily="18" charset="0"/>
                <a:cs typeface="Times New Roman" panose="02020603050405020304" pitchFamily="18" charset="0"/>
              </a:rPr>
              <a:t>Basiseinheit</a:t>
            </a:r>
            <a:r>
              <a:rPr lang="tr-TR" sz="1600" dirty="0">
                <a:solidFill>
                  <a:schemeClr val="bg1"/>
                </a:solidFill>
                <a:latin typeface="Times New Roman" panose="02020603050405020304" pitchFamily="18" charset="0"/>
                <a:cs typeface="Times New Roman" panose="02020603050405020304" pitchFamily="18" charset="0"/>
              </a:rPr>
              <a:t> :</a:t>
            </a:r>
          </a:p>
          <a:p>
            <a:r>
              <a:rPr lang="tr-TR" sz="1600" dirty="0">
                <a:solidFill>
                  <a:schemeClr val="bg1"/>
                </a:solidFill>
                <a:latin typeface="Times New Roman" panose="02020603050405020304" pitchFamily="18" charset="0"/>
                <a:cs typeface="Times New Roman" panose="02020603050405020304" pitchFamily="18" charset="0"/>
              </a:rPr>
              <a:t>   A         -- Angström</a:t>
            </a:r>
          </a:p>
          <a:p>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 </a:t>
            </a:r>
            <a:r>
              <a:rPr lang="tr-TR" sz="1600" dirty="0" err="1">
                <a:solidFill>
                  <a:schemeClr val="bg1"/>
                </a:solidFill>
                <a:latin typeface="Times New Roman" panose="02020603050405020304" pitchFamily="18" charset="0"/>
                <a:cs typeface="Times New Roman" panose="02020603050405020304" pitchFamily="18" charset="0"/>
              </a:rPr>
              <a:t>Metrische</a:t>
            </a:r>
            <a:r>
              <a:rPr lang="tr-TR" sz="1600" dirty="0">
                <a:solidFill>
                  <a:schemeClr val="bg1"/>
                </a:solidFill>
                <a:latin typeface="Times New Roman" panose="02020603050405020304" pitchFamily="18" charset="0"/>
                <a:cs typeface="Times New Roman" panose="02020603050405020304" pitchFamily="18" charset="0"/>
              </a:rPr>
              <a:t> </a:t>
            </a:r>
            <a:r>
              <a:rPr lang="tr-TR" sz="1600" dirty="0" err="1">
                <a:solidFill>
                  <a:schemeClr val="bg1"/>
                </a:solidFill>
                <a:latin typeface="Times New Roman" panose="02020603050405020304" pitchFamily="18" charset="0"/>
                <a:cs typeface="Times New Roman" panose="02020603050405020304" pitchFamily="18" charset="0"/>
              </a:rPr>
              <a:t>Einheiten</a:t>
            </a:r>
            <a:r>
              <a:rPr lang="tr-TR" sz="1600" dirty="0">
                <a:solidFill>
                  <a:schemeClr val="bg1"/>
                </a:solidFill>
                <a:latin typeface="Times New Roman" panose="02020603050405020304" pitchFamily="18" charset="0"/>
                <a:cs typeface="Times New Roman" panose="02020603050405020304" pitchFamily="18" charset="0"/>
              </a:rPr>
              <a:t> :</a:t>
            </a:r>
          </a:p>
          <a:p>
            <a:r>
              <a:rPr lang="tr-TR" sz="1600" dirty="0">
                <a:solidFill>
                  <a:schemeClr val="bg1"/>
                </a:solidFill>
                <a:latin typeface="Times New Roman" panose="02020603050405020304" pitchFamily="18" charset="0"/>
                <a:cs typeface="Times New Roman" panose="02020603050405020304" pitchFamily="18" charset="0"/>
              </a:rPr>
              <a:t>   nm = 10 A;        -- </a:t>
            </a:r>
            <a:r>
              <a:rPr lang="tr-TR" sz="1600" dirty="0" err="1">
                <a:solidFill>
                  <a:schemeClr val="bg1"/>
                </a:solidFill>
                <a:latin typeface="Times New Roman" panose="02020603050405020304" pitchFamily="18" charset="0"/>
                <a:cs typeface="Times New Roman" panose="02020603050405020304" pitchFamily="18" charset="0"/>
              </a:rPr>
              <a:t>Nanometer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um = 1000 nm;     -- </a:t>
            </a:r>
            <a:r>
              <a:rPr lang="tr-TR" sz="1600" dirty="0" err="1">
                <a:solidFill>
                  <a:schemeClr val="bg1"/>
                </a:solidFill>
                <a:latin typeface="Times New Roman" panose="02020603050405020304" pitchFamily="18" charset="0"/>
                <a:cs typeface="Times New Roman" panose="02020603050405020304" pitchFamily="18" charset="0"/>
              </a:rPr>
              <a:t>Mikrometer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mm = 1000 um;     -- </a:t>
            </a:r>
            <a:r>
              <a:rPr lang="tr-TR" sz="1600" dirty="0" err="1">
                <a:solidFill>
                  <a:schemeClr val="bg1"/>
                </a:solidFill>
                <a:latin typeface="Times New Roman" panose="02020603050405020304" pitchFamily="18" charset="0"/>
                <a:cs typeface="Times New Roman" panose="02020603050405020304" pitchFamily="18" charset="0"/>
              </a:rPr>
              <a:t>Millimeter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cm = 10 mm;       -- </a:t>
            </a:r>
            <a:r>
              <a:rPr lang="tr-TR" sz="1600" dirty="0" err="1">
                <a:solidFill>
                  <a:schemeClr val="bg1"/>
                </a:solidFill>
                <a:latin typeface="Times New Roman" panose="02020603050405020304" pitchFamily="18" charset="0"/>
                <a:cs typeface="Times New Roman" panose="02020603050405020304" pitchFamily="18" charset="0"/>
              </a:rPr>
              <a:t>Centimeter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m  = 1000 mm;     -- </a:t>
            </a:r>
            <a:r>
              <a:rPr lang="tr-TR" sz="1600" dirty="0" err="1">
                <a:solidFill>
                  <a:schemeClr val="bg1"/>
                </a:solidFill>
                <a:latin typeface="Times New Roman" panose="02020603050405020304" pitchFamily="18" charset="0"/>
                <a:cs typeface="Times New Roman" panose="02020603050405020304" pitchFamily="18" charset="0"/>
              </a:rPr>
              <a:t>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km = 1000 m;      -- </a:t>
            </a:r>
            <a:r>
              <a:rPr lang="tr-TR" sz="1600" dirty="0" err="1">
                <a:solidFill>
                  <a:schemeClr val="bg1"/>
                </a:solidFill>
                <a:latin typeface="Times New Roman" panose="02020603050405020304" pitchFamily="18" charset="0"/>
                <a:cs typeface="Times New Roman" panose="02020603050405020304" pitchFamily="18" charset="0"/>
              </a:rPr>
              <a:t>Kilometer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END UNITS;</a:t>
            </a:r>
          </a:p>
        </p:txBody>
      </p:sp>
    </p:spTree>
    <p:extLst>
      <p:ext uri="{BB962C8B-B14F-4D97-AF65-F5344CB8AC3E}">
        <p14:creationId xmlns:p14="http://schemas.microsoft.com/office/powerpoint/2010/main" val="1269978543"/>
      </p:ext>
    </p:extLst>
  </p:cSld>
  <p:clrMapOvr>
    <a:masterClrMapping/>
  </p:clrMapOvr>
  <p:extLst>
    <p:ext uri="{6950BFC3-D8DA-4A85-94F7-54DA5524770B}">
      <p188:commentRel xmlns:p188="http://schemas.microsoft.com/office/powerpoint/2018/8/main" r:id="rId2"/>
    </p:ext>
  </p:extLst>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2D15363-4DD5-2E12-E2C5-6D6BBD0EACF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836C436-1D4E-C686-93F8-FA899A5B847F}"/>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tr-TR" sz="2800" b="1" dirty="0">
                <a:solidFill>
                  <a:srgbClr val="FF0000"/>
                </a:solidFill>
                <a:latin typeface="Tw Cen MT" panose="020B0602020104020603"/>
              </a:rPr>
              <a:t>2</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4. </a:t>
            </a:r>
            <a:r>
              <a:rPr lang="en-US" sz="2800" b="1" dirty="0">
                <a:solidFill>
                  <a:srgbClr val="FF0000"/>
                </a:solidFill>
              </a:rPr>
              <a:t>S</a:t>
            </a:r>
            <a:r>
              <a:rPr lang="tr-TR" sz="2800" b="1" dirty="0">
                <a:solidFill>
                  <a:srgbClr val="FF0000"/>
                </a:solidFill>
              </a:rPr>
              <a:t>TANDARD TOOL DIRECTIVES</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  </a:t>
            </a:r>
          </a:p>
        </p:txBody>
      </p:sp>
      <p:sp>
        <p:nvSpPr>
          <p:cNvPr id="9" name="Content Placeholder 2">
            <a:extLst>
              <a:ext uri="{FF2B5EF4-FFF2-40B4-BE49-F238E27FC236}">
                <a16:creationId xmlns:a16="http://schemas.microsoft.com/office/drawing/2014/main" id="{C58DABAA-E6D8-BAE3-9F43-8A5158F3F0C2}"/>
              </a:ext>
            </a:extLst>
          </p:cNvPr>
          <p:cNvSpPr txBox="1">
            <a:spLocks/>
          </p:cNvSpPr>
          <p:nvPr/>
        </p:nvSpPr>
        <p:spPr>
          <a:xfrm>
            <a:off x="5907111" y="479201"/>
            <a:ext cx="6284890" cy="10871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24.1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Tool</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Directives</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lang="tr-TR" b="1" dirty="0" err="1">
                <a:solidFill>
                  <a:prstClr val="black"/>
                </a:solidFill>
                <a:latin typeface="Tw Cen MT" panose="020B0602020104020603"/>
              </a:rPr>
              <a:t>Conditional</a:t>
            </a:r>
            <a:r>
              <a:rPr lang="tr-TR" b="1" dirty="0">
                <a:solidFill>
                  <a:prstClr val="black"/>
                </a:solidFill>
                <a:latin typeface="Tw Cen MT" panose="020B0602020104020603"/>
              </a:rPr>
              <a:t> Analysis </a:t>
            </a:r>
            <a:r>
              <a:rPr lang="tr-TR" b="1" dirty="0" err="1">
                <a:solidFill>
                  <a:prstClr val="black"/>
                </a:solidFill>
                <a:latin typeface="Tw Cen MT" panose="020B0602020104020603"/>
              </a:rPr>
              <a:t>Tool</a:t>
            </a:r>
            <a:r>
              <a:rPr lang="tr-TR" b="1" dirty="0">
                <a:solidFill>
                  <a:prstClr val="black"/>
                </a:solidFill>
                <a:latin typeface="Tw Cen MT" panose="020B0602020104020603"/>
              </a:rPr>
              <a:t> </a:t>
            </a:r>
            <a:r>
              <a:rPr lang="tr-TR" b="1" dirty="0" err="1">
                <a:solidFill>
                  <a:prstClr val="black"/>
                </a:solidFill>
                <a:latin typeface="Tw Cen MT" panose="020B0602020104020603"/>
              </a:rPr>
              <a:t>Directives</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BB2BDD0F-BE43-89BF-EBCF-EBDFC14FCD5A}"/>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994C7B32-FC7D-29E3-B3B2-342705369D13}"/>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lang="tr-TR" sz="6000" b="1" dirty="0">
                <a:solidFill>
                  <a:srgbClr val="FF0000"/>
                </a:solidFill>
                <a:latin typeface="Tw Cen MT" panose="020B0602020104020603"/>
              </a:rPr>
              <a:t>2</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5596528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5C2136C-DADF-B065-8C40-953BE81B2E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8F3D5E7-B869-4082-EF42-1B30C94AED1F}"/>
              </a:ext>
            </a:extLst>
          </p:cNvPr>
          <p:cNvSpPr>
            <a:spLocks noGrp="1"/>
          </p:cNvSpPr>
          <p:nvPr>
            <p:ph idx="1"/>
          </p:nvPr>
        </p:nvSpPr>
        <p:spPr>
          <a:xfrm>
            <a:off x="733876" y="698604"/>
            <a:ext cx="10724247" cy="2163129"/>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Encrypt VHDL designs to prevent text disclosure while allowing authorized tools to process the design</a:t>
            </a:r>
            <a:endParaRPr kumimoji="0" lang="tr-TR" altLang="tr-TR" sz="2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Key Elements</a:t>
            </a:r>
            <a:r>
              <a:rPr lang="en-US" sz="2000" dirty="0">
                <a:solidFill>
                  <a:schemeClr val="bg1"/>
                </a:solidFill>
                <a:latin typeface="Times New Roman" panose="02020603050405020304" pitchFamily="18" charset="0"/>
                <a:cs typeface="Times New Roman" panose="02020603050405020304" pitchFamily="18" charset="0"/>
              </a:rPr>
              <a:t>:</a:t>
            </a:r>
            <a:r>
              <a:rPr lang="tr-TR" sz="2000" dirty="0">
                <a:solidFill>
                  <a:schemeClr val="bg1"/>
                </a:solidFill>
                <a:latin typeface="Times New Roman" panose="02020603050405020304" pitchFamily="18" charset="0"/>
                <a:cs typeface="Times New Roman" panose="02020603050405020304" pitchFamily="18" charset="0"/>
              </a:rPr>
              <a:t> </a:t>
            </a:r>
          </a:p>
          <a:p>
            <a:pPr lvl="1"/>
            <a:r>
              <a:rPr lang="en-US" b="1" dirty="0">
                <a:solidFill>
                  <a:schemeClr val="bg1"/>
                </a:solidFill>
                <a:latin typeface="Times New Roman" panose="02020603050405020304" pitchFamily="18" charset="0"/>
                <a:cs typeface="Times New Roman" panose="02020603050405020304" pitchFamily="18" charset="0"/>
              </a:rPr>
              <a:t>Encryption Envelope</a:t>
            </a:r>
            <a:r>
              <a:rPr lang="en-US" dirty="0">
                <a:solidFill>
                  <a:schemeClr val="bg1"/>
                </a:solidFill>
                <a:latin typeface="Times New Roman" panose="02020603050405020304" pitchFamily="18" charset="0"/>
                <a:cs typeface="Times New Roman" panose="02020603050405020304" pitchFamily="18" charset="0"/>
              </a:rPr>
              <a:t>: Encrypted text and instructions</a:t>
            </a:r>
          </a:p>
          <a:p>
            <a:pPr lvl="1"/>
            <a:r>
              <a:rPr lang="en-US" b="1" dirty="0">
                <a:solidFill>
                  <a:schemeClr val="bg1"/>
                </a:solidFill>
                <a:latin typeface="Times New Roman" panose="02020603050405020304" pitchFamily="18" charset="0"/>
                <a:cs typeface="Times New Roman" panose="02020603050405020304" pitchFamily="18" charset="0"/>
              </a:rPr>
              <a:t>Decryption Envelope</a:t>
            </a:r>
            <a:r>
              <a:rPr lang="en-US" dirty="0">
                <a:solidFill>
                  <a:schemeClr val="bg1"/>
                </a:solidFill>
                <a:latin typeface="Times New Roman" panose="02020603050405020304" pitchFamily="18" charset="0"/>
                <a:cs typeface="Times New Roman" panose="02020603050405020304" pitchFamily="18" charset="0"/>
              </a:rPr>
              <a:t>: Details for decryption</a:t>
            </a:r>
          </a:p>
          <a:p>
            <a:pPr>
              <a:lnSpc>
                <a:spcPct val="110000"/>
              </a:lnSpc>
            </a:pP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F4BCA82-EA59-4442-B697-7E0BE04A5E05}"/>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prstClr val="black"/>
                </a:solidFill>
                <a:latin typeface="Tw Cen MT (Body)"/>
                <a:cs typeface="Times New Roman" panose="02020603050405020304" pitchFamily="18" charset="0"/>
              </a:rPr>
              <a:t>PROTECT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801CE937-B716-6628-6028-5E8FB0271F5C}"/>
              </a:ext>
            </a:extLst>
          </p:cNvPr>
          <p:cNvSpPr txBox="1">
            <a:spLocks/>
          </p:cNvSpPr>
          <p:nvPr/>
        </p:nvSpPr>
        <p:spPr bwMode="auto">
          <a:xfrm>
            <a:off x="1168" y="274665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.2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CONDITIONAL ANALYSIS</a:t>
            </a:r>
            <a:r>
              <a:rPr lang="tr-TR" sz="4000" b="1" dirty="0">
                <a:solidFill>
                  <a:prstClr val="black"/>
                </a:solidFill>
                <a:latin typeface="Tw Cen MT (Body)"/>
                <a:cs typeface="Times New Roman" panose="02020603050405020304" pitchFamily="18" charset="0"/>
              </a:rPr>
              <a: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72D89E88-A1C1-63D3-2EB9-177EBD764DBB}"/>
              </a:ext>
            </a:extLst>
          </p:cNvPr>
          <p:cNvSpPr txBox="1">
            <a:spLocks/>
          </p:cNvSpPr>
          <p:nvPr/>
        </p:nvSpPr>
        <p:spPr>
          <a:xfrm>
            <a:off x="733876" y="3429000"/>
            <a:ext cx="11303547" cy="34290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Purpose</a:t>
            </a:r>
            <a:r>
              <a:rPr lang="en-US" sz="2000" dirty="0">
                <a:solidFill>
                  <a:schemeClr val="bg1"/>
                </a:solidFill>
                <a:latin typeface="Times New Roman" panose="02020603050405020304" pitchFamily="18" charset="0"/>
                <a:cs typeface="Times New Roman" panose="02020603050405020304" pitchFamily="18" charset="0"/>
              </a:rPr>
              <a:t>: Allows conditional inclusion/exclusion of VHDL description parts based on tool or user settings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GB" sz="2000" b="1" dirty="0">
                <a:solidFill>
                  <a:schemeClr val="bg1"/>
                </a:solidFill>
                <a:latin typeface="Times New Roman" panose="02020603050405020304" pitchFamily="18" charset="0"/>
                <a:cs typeface="Times New Roman" panose="02020603050405020304" pitchFamily="18" charset="0"/>
              </a:rPr>
              <a:t>Key Elements</a:t>
            </a:r>
            <a:r>
              <a:rPr lang="tr-TR" sz="2000"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lang="en-US" altLang="tr-TR" b="1" dirty="0">
                <a:solidFill>
                  <a:schemeClr val="bg1"/>
                </a:solidFill>
                <a:latin typeface="Times New Roman" panose="02020603050405020304" pitchFamily="18" charset="0"/>
                <a:cs typeface="Times New Roman" panose="02020603050405020304" pitchFamily="18" charset="0"/>
              </a:rPr>
              <a:t>Warning</a:t>
            </a:r>
            <a:r>
              <a:rPr lang="en-US" altLang="tr-TR" dirty="0">
                <a:solidFill>
                  <a:schemeClr val="bg1"/>
                </a:solidFill>
                <a:latin typeface="Times New Roman" panose="02020603050405020304" pitchFamily="18" charset="0"/>
                <a:cs typeface="Times New Roman" panose="02020603050405020304" pitchFamily="18" charset="0"/>
              </a:rPr>
              <a:t>: Adds a warning message, does not stop analysis</a:t>
            </a:r>
            <a:endParaRPr lang="tr-TR" alt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altLang="tr-TR" b="1" dirty="0">
                <a:solidFill>
                  <a:schemeClr val="bg1"/>
                </a:solidFill>
                <a:latin typeface="Times New Roman" panose="02020603050405020304" pitchFamily="18" charset="0"/>
                <a:cs typeface="Times New Roman" panose="02020603050405020304" pitchFamily="18" charset="0"/>
              </a:rPr>
              <a:t>Error</a:t>
            </a:r>
            <a:r>
              <a:rPr lang="en-US" altLang="tr-TR" dirty="0">
                <a:solidFill>
                  <a:schemeClr val="bg1"/>
                </a:solidFill>
                <a:latin typeface="Times New Roman" panose="02020603050405020304" pitchFamily="18" charset="0"/>
                <a:cs typeface="Times New Roman" panose="02020603050405020304" pitchFamily="18" charset="0"/>
              </a:rPr>
              <a:t>: Stops analysis with an error message</a:t>
            </a:r>
            <a:endParaRPr lang="tr-TR" altLang="tr-TR"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Tool-Supplied Identifiers</a:t>
            </a:r>
            <a:r>
              <a:rPr lang="en-US" sz="2000" dirty="0">
                <a:solidFill>
                  <a:schemeClr val="bg1"/>
                </a:solidFill>
                <a:latin typeface="Times New Roman" panose="02020603050405020304" pitchFamily="18" charset="0"/>
                <a:cs typeface="Times New Roman" panose="02020603050405020304" pitchFamily="18" charset="0"/>
              </a:rPr>
              <a:t>:</a:t>
            </a:r>
            <a:endParaRPr lang="tr-TR" sz="2000" dirty="0">
              <a:solidFill>
                <a:schemeClr val="bg1"/>
              </a:solidFill>
              <a:latin typeface="Times New Roman" panose="02020603050405020304" pitchFamily="18" charset="0"/>
              <a:cs typeface="Times New Roman" panose="02020603050405020304" pitchFamily="18" charset="0"/>
            </a:endParaRPr>
          </a:p>
          <a:p>
            <a:pPr lvl="1"/>
            <a:r>
              <a:rPr lang="en-US" b="1" dirty="0">
                <a:solidFill>
                  <a:schemeClr val="bg1"/>
                </a:solidFill>
                <a:latin typeface="Times New Roman" panose="02020603050405020304" pitchFamily="18" charset="0"/>
                <a:cs typeface="Times New Roman" panose="02020603050405020304" pitchFamily="18" charset="0"/>
              </a:rPr>
              <a:t>VHDL_VERSION</a:t>
            </a:r>
            <a:r>
              <a:rPr lang="en-US" dirty="0">
                <a:solidFill>
                  <a:schemeClr val="bg1"/>
                </a:solidFill>
                <a:latin typeface="Times New Roman" panose="02020603050405020304" pitchFamily="18" charset="0"/>
                <a:cs typeface="Times New Roman" panose="02020603050405020304" pitchFamily="18" charset="0"/>
              </a:rPr>
              <a:t>: VHDL version (e.g., "2008")</a:t>
            </a:r>
          </a:p>
          <a:p>
            <a:pPr lvl="1"/>
            <a:r>
              <a:rPr lang="en-US" b="1" dirty="0">
                <a:solidFill>
                  <a:schemeClr val="bg1"/>
                </a:solidFill>
                <a:latin typeface="Times New Roman" panose="02020603050405020304" pitchFamily="18" charset="0"/>
                <a:cs typeface="Times New Roman" panose="02020603050405020304" pitchFamily="18" charset="0"/>
              </a:rPr>
              <a:t>TOOL_TYPE</a:t>
            </a:r>
            <a:r>
              <a:rPr lang="en-US" dirty="0">
                <a:solidFill>
                  <a:schemeClr val="bg1"/>
                </a:solidFill>
                <a:latin typeface="Times New Roman" panose="02020603050405020304" pitchFamily="18" charset="0"/>
                <a:cs typeface="Times New Roman" panose="02020603050405020304" pitchFamily="18" charset="0"/>
              </a:rPr>
              <a:t>: Tool type (e.g., "SIMULATION")</a:t>
            </a:r>
          </a:p>
          <a:p>
            <a:pPr lvl="1"/>
            <a:r>
              <a:rPr lang="en-US" b="1" dirty="0">
                <a:solidFill>
                  <a:schemeClr val="bg1"/>
                </a:solidFill>
                <a:latin typeface="Times New Roman" panose="02020603050405020304" pitchFamily="18" charset="0"/>
                <a:cs typeface="Times New Roman" panose="02020603050405020304" pitchFamily="18" charset="0"/>
              </a:rPr>
              <a:t>TOOL_NAME/EDITION/VERSION</a:t>
            </a:r>
            <a:r>
              <a:rPr lang="en-US" dirty="0">
                <a:solidFill>
                  <a:schemeClr val="bg1"/>
                </a:solidFill>
                <a:latin typeface="Times New Roman" panose="02020603050405020304" pitchFamily="18" charset="0"/>
                <a:cs typeface="Times New Roman" panose="02020603050405020304" pitchFamily="18" charset="0"/>
              </a:rPr>
              <a:t>: Tool-specific details</a:t>
            </a:r>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000" dirty="0">
                <a:solidFill>
                  <a:schemeClr val="bg1"/>
                </a:solidFill>
                <a:latin typeface="Times New Roman" panose="02020603050405020304" pitchFamily="18" charset="0"/>
                <a:cs typeface="Times New Roman" panose="02020603050405020304" pitchFamily="18" charset="0"/>
              </a:rPr>
            </a:br>
            <a:endParaRPr lang="tr-TR" alt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0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b="1" dirty="0">
              <a:solidFill>
                <a:schemeClr val="bg1"/>
              </a:solidFill>
              <a:latin typeface="Calibri" panose="020F0502020204030204" pitchFamily="34" charset="0"/>
              <a:ea typeface="Calibri" panose="020F0502020204030204" pitchFamily="34" charset="0"/>
            </a:endParaRPr>
          </a:p>
          <a:p>
            <a:pPr>
              <a:lnSpc>
                <a:spcPct val="110000"/>
              </a:lnSpc>
            </a:pPr>
            <a:endParaRPr lang="en-GB" sz="2000" b="1" dirty="0">
              <a:solidFill>
                <a:schemeClr val="bg1"/>
              </a:solidFill>
            </a:endParaRPr>
          </a:p>
          <a:p>
            <a:pPr lvl="1">
              <a:lnSpc>
                <a:spcPct val="110000"/>
              </a:lnSpc>
            </a:pPr>
            <a:endParaRPr lang="en-GB" b="1" dirty="0">
              <a:solidFill>
                <a:schemeClr val="bg1"/>
              </a:solidFill>
            </a:endParaRPr>
          </a:p>
          <a:p>
            <a:pPr lvl="1">
              <a:lnSpc>
                <a:spcPct val="110000"/>
              </a:lnSpc>
            </a:pPr>
            <a:r>
              <a:rPr lang="en-US" b="1" dirty="0">
                <a:solidFill>
                  <a:schemeClr val="bg1"/>
                </a:solidFill>
              </a:rPr>
              <a:t>.</a:t>
            </a:r>
          </a:p>
        </p:txBody>
      </p:sp>
    </p:spTree>
    <p:extLst>
      <p:ext uri="{BB962C8B-B14F-4D97-AF65-F5344CB8AC3E}">
        <p14:creationId xmlns:p14="http://schemas.microsoft.com/office/powerpoint/2010/main" val="34310049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52F4A77-765D-ED6A-9BDD-7B6034AA8AF6}"/>
              </a:ext>
            </a:extLst>
          </p:cNvPr>
          <p:cNvSpPr txBox="1">
            <a:spLocks/>
          </p:cNvSpPr>
          <p:nvPr/>
        </p:nvSpPr>
        <p:spPr>
          <a:xfrm>
            <a:off x="161285" y="5087143"/>
            <a:ext cx="12192000" cy="3541714"/>
          </a:xfrm>
          <a:prstGeom prst="rect">
            <a:avLst/>
          </a:prstGeom>
          <a:effectLst>
            <a:outerShdw blurRad="50800" dist="50800" dir="5400000" algn="ctr" rotWithShape="0">
              <a:srgbClr val="00B050"/>
            </a:outerShdw>
          </a:effectLst>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5400" b="1" u="sng" dirty="0">
                <a:solidFill>
                  <a:schemeClr val="bg1"/>
                </a:solidFill>
                <a:latin typeface="+mj-lt"/>
                <a:ea typeface="+mj-ea"/>
                <a:cs typeface="+mj-cs"/>
              </a:rPr>
              <a:t>www.youtube.com/@falsepaths</a:t>
            </a:r>
          </a:p>
          <a:p>
            <a:pPr marL="0" indent="0" algn="ctr">
              <a:buFont typeface="Arial" panose="020B0604020202020204" pitchFamily="34" charset="0"/>
              <a:buNone/>
            </a:pPr>
            <a:endParaRPr lang="en-GB" sz="4000" dirty="0">
              <a:solidFill>
                <a:schemeClr val="bg1"/>
              </a:solidFill>
            </a:endParaRPr>
          </a:p>
          <a:p>
            <a:pPr marL="0" indent="0" algn="ctr">
              <a:buFont typeface="Arial" panose="020B0604020202020204" pitchFamily="34" charset="0"/>
              <a:buNone/>
            </a:pPr>
            <a:endParaRPr lang="en-GB" sz="4000" dirty="0">
              <a:solidFill>
                <a:schemeClr val="bg1"/>
              </a:solidFill>
            </a:endParaRPr>
          </a:p>
          <a:p>
            <a:pPr algn="ctr"/>
            <a:endParaRPr lang="en-US" sz="4400" dirty="0">
              <a:solidFill>
                <a:srgbClr val="FFFF00"/>
              </a:solidFill>
            </a:endParaRPr>
          </a:p>
        </p:txBody>
      </p:sp>
      <p:sp>
        <p:nvSpPr>
          <p:cNvPr id="3" name="Content Placeholder 2">
            <a:extLst>
              <a:ext uri="{FF2B5EF4-FFF2-40B4-BE49-F238E27FC236}">
                <a16:creationId xmlns:a16="http://schemas.microsoft.com/office/drawing/2014/main" id="{CD36E128-421B-3E5F-263E-445672AA15B6}"/>
              </a:ext>
            </a:extLst>
          </p:cNvPr>
          <p:cNvSpPr txBox="1">
            <a:spLocks/>
          </p:cNvSpPr>
          <p:nvPr/>
        </p:nvSpPr>
        <p:spPr bwMode="auto">
          <a:xfrm>
            <a:off x="0" y="428154"/>
            <a:ext cx="12192000" cy="427402"/>
          </a:xfrm>
          <a:prstGeom prst="rect">
            <a:avLst/>
          </a:prstGeom>
          <a:noFill/>
          <a:ln w="9525">
            <a:noFill/>
            <a:miter lim="800000"/>
            <a:headEnd/>
            <a:tailEnd/>
          </a:ln>
          <a:effectLst>
            <a:outerShdw blurRad="50800" dist="50800" dir="5400000" algn="ctr" rotWithShape="0">
              <a:srgbClr val="00B050"/>
            </a:outerShdw>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0"/>
              </a:spcAft>
              <a:buNone/>
            </a:pPr>
            <a:r>
              <a:rPr lang="en-US" sz="4800" b="1" dirty="0">
                <a:solidFill>
                  <a:schemeClr val="bg1"/>
                </a:solidFill>
                <a:latin typeface="Tw Cen MT (Body)"/>
                <a:cs typeface="Times New Roman" panose="02020603050405020304" pitchFamily="18" charset="0"/>
              </a:rPr>
              <a:t>End of IEEE 1076 – 2002 Standard </a:t>
            </a:r>
          </a:p>
          <a:p>
            <a:pPr marL="0" indent="0" algn="ctr">
              <a:spcAft>
                <a:spcPts val="0"/>
              </a:spcAft>
              <a:buNone/>
            </a:pPr>
            <a:r>
              <a:rPr lang="en-US" sz="4800" b="1" dirty="0">
                <a:solidFill>
                  <a:schemeClr val="bg1"/>
                </a:solidFill>
                <a:latin typeface="Tw Cen MT (Body)"/>
                <a:cs typeface="Times New Roman" panose="02020603050405020304" pitchFamily="18" charset="0"/>
              </a:rPr>
              <a:t>VHDL Project Closure Presentation</a:t>
            </a:r>
            <a:endParaRPr lang="en-GB" sz="4800" b="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3C731B5-5985-1BE6-1A78-1AB54C362DB3}"/>
              </a:ext>
            </a:extLst>
          </p:cNvPr>
          <p:cNvSpPr txBox="1"/>
          <p:nvPr/>
        </p:nvSpPr>
        <p:spPr>
          <a:xfrm>
            <a:off x="2428150" y="1927533"/>
            <a:ext cx="6876716" cy="3293209"/>
          </a:xfrm>
          <a:prstGeom prst="rect">
            <a:avLst/>
          </a:prstGeom>
          <a:noFill/>
          <a:effectLst>
            <a:outerShdw blurRad="50800" dist="38100" dir="2700000" algn="tl" rotWithShape="0">
              <a:srgbClr val="00B050"/>
            </a:outerShdw>
          </a:effectLst>
        </p:spPr>
        <p:txBody>
          <a:bodyPr wrap="square">
            <a:spAutoFit/>
          </a:bodyPr>
          <a:lstStyle/>
          <a:p>
            <a:pPr algn="ctr">
              <a:lnSpc>
                <a:spcPct val="100000"/>
              </a:lnSpc>
              <a:spcBef>
                <a:spcPts val="0"/>
              </a:spcBef>
            </a:pPr>
            <a:r>
              <a:rPr lang="en-US" sz="4800" b="1" dirty="0">
                <a:solidFill>
                  <a:srgbClr val="FF0000"/>
                </a:solidFill>
                <a:latin typeface="Tw Cen MT (Body)"/>
                <a:cs typeface="Times New Roman" panose="02020603050405020304" pitchFamily="18" charset="0"/>
              </a:rPr>
              <a:t>THANKS </a:t>
            </a:r>
          </a:p>
          <a:p>
            <a:pPr algn="ctr">
              <a:lnSpc>
                <a:spcPct val="100000"/>
              </a:lnSpc>
              <a:spcBef>
                <a:spcPts val="0"/>
              </a:spcBef>
            </a:pPr>
            <a:r>
              <a:rPr lang="en-GB" sz="3200" b="1" cap="none" dirty="0">
                <a:solidFill>
                  <a:srgbClr val="FF0000"/>
                </a:solidFill>
              </a:rPr>
              <a:t>Furkan Kaya,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Mert Ecevit,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Orhan </a:t>
            </a:r>
            <a:r>
              <a:rPr lang="tr-TR" sz="3200" b="1" cap="none" dirty="0">
                <a:solidFill>
                  <a:srgbClr val="FF0000"/>
                </a:solidFill>
              </a:rPr>
              <a:t>Çalışkan</a:t>
            </a:r>
            <a:r>
              <a:rPr lang="en-GB" sz="3200" b="1" cap="none" dirty="0">
                <a:solidFill>
                  <a:srgbClr val="FF0000"/>
                </a:solidFill>
              </a:rPr>
              <a: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Seyit Ko</a:t>
            </a:r>
            <a:r>
              <a:rPr lang="tr-TR" sz="3200" b="1" cap="none" dirty="0">
                <a:solidFill>
                  <a:srgbClr val="FF0000"/>
                </a:solidFill>
              </a:rPr>
              <a:t>çak </a:t>
            </a:r>
          </a:p>
          <a:p>
            <a:pPr algn="ctr">
              <a:lnSpc>
                <a:spcPct val="100000"/>
              </a:lnSpc>
              <a:spcBef>
                <a:spcPts val="0"/>
              </a:spcBef>
            </a:pPr>
            <a:r>
              <a:rPr lang="en-GB" sz="3200" b="1" cap="none" dirty="0">
                <a:solidFill>
                  <a:srgbClr val="FF0000"/>
                </a:solidFill>
              </a:rPr>
              <a:t>Yunus </a:t>
            </a:r>
            <a:r>
              <a:rPr lang="tr-TR" sz="3200" b="1" cap="none" dirty="0">
                <a:solidFill>
                  <a:srgbClr val="FF0000"/>
                </a:solidFill>
              </a:rPr>
              <a:t>Küçük </a:t>
            </a:r>
            <a:endParaRPr lang="en-GB" sz="3200" b="1" cap="none" dirty="0">
              <a:solidFill>
                <a:srgbClr val="FF0000"/>
              </a:solidFill>
            </a:endParaRPr>
          </a:p>
        </p:txBody>
      </p:sp>
    </p:spTree>
    <p:extLst>
      <p:ext uri="{BB962C8B-B14F-4D97-AF65-F5344CB8AC3E}">
        <p14:creationId xmlns:p14="http://schemas.microsoft.com/office/powerpoint/2010/main" val="60831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EB54D2-5D48-38C5-CDD5-70E12A7882BF}"/>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4556899-A9EF-0B69-0ED3-AB884B8526B2}"/>
              </a:ext>
            </a:extLst>
          </p:cNvPr>
          <p:cNvSpPr txBox="1">
            <a:spLocks/>
          </p:cNvSpPr>
          <p:nvPr/>
        </p:nvSpPr>
        <p:spPr bwMode="auto">
          <a:xfrm>
            <a:off x="247018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Body)"/>
                <a:ea typeface="+mj-ea"/>
                <a:cs typeface="+mj-cs"/>
              </a:rPr>
              <a:t>			</a:t>
            </a:r>
            <a:r>
              <a:rPr lang="tr-TR" sz="4000" b="1" dirty="0">
                <a:solidFill>
                  <a:srgbClr val="FF0000"/>
                </a:solidFill>
                <a:latin typeface="Tw Cen MT (Body)"/>
                <a:ea typeface="+mj-ea"/>
                <a:cs typeface="+mj-cs"/>
              </a:rPr>
              <a:t>CODE EXAMPLE</a:t>
            </a:r>
            <a:r>
              <a:rPr lang="en-GB" sz="4000" b="1" dirty="0">
                <a:solidFill>
                  <a:srgbClr val="FF0000"/>
                </a:solidFill>
                <a:latin typeface="Tw Cen MT (Body)"/>
                <a:ea typeface="+mj-ea"/>
                <a:cs typeface="+mj-cs"/>
              </a:rPr>
              <a:t>S</a:t>
            </a:r>
            <a:endParaRPr lang="tr-TR" sz="4000" b="1" dirty="0">
              <a:solidFill>
                <a:srgbClr val="FF0000"/>
              </a:solidFill>
              <a:latin typeface="Tw Cen MT (Body)"/>
              <a:ea typeface="+mj-ea"/>
              <a:cs typeface="+mj-cs"/>
            </a:endParaRPr>
          </a:p>
        </p:txBody>
      </p:sp>
      <p:sp>
        <p:nvSpPr>
          <p:cNvPr id="10" name="İçerik Yer Tutucusu 9">
            <a:extLst>
              <a:ext uri="{FF2B5EF4-FFF2-40B4-BE49-F238E27FC236}">
                <a16:creationId xmlns:a16="http://schemas.microsoft.com/office/drawing/2014/main" id="{1367D13B-6BFD-7F71-8875-EED5DB7C2B7E}"/>
              </a:ext>
            </a:extLst>
          </p:cNvPr>
          <p:cNvSpPr>
            <a:spLocks noGrp="1"/>
          </p:cNvSpPr>
          <p:nvPr>
            <p:ph idx="1"/>
          </p:nvPr>
        </p:nvSpPr>
        <p:spPr>
          <a:xfrm>
            <a:off x="248022" y="556335"/>
            <a:ext cx="3666650" cy="4994404"/>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.std_logic_1164.all;</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numeric_std.all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entity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 : in std_logic_vector(13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std_logic</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std_logic_vector(6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an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std_logic_vector(3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type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digit_type</a:t>
            </a:r>
            <a:r>
              <a:rPr lang="tr-TR" sz="1100" b="1" dirty="0">
                <a:solidFill>
                  <a:schemeClr val="bg1"/>
                </a:solidFill>
                <a:latin typeface="Times New Roman" panose="02020603050405020304" pitchFamily="18" charset="0"/>
                <a:cs typeface="Times New Roman" panose="02020603050405020304" pitchFamily="18" charset="0"/>
              </a:rPr>
              <a:t> is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digit_type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 : std_logic_vector(3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a:t>
            </a:r>
            <a:r>
              <a:rPr lang="tr-TR" sz="1100" b="1" dirty="0">
                <a:solidFill>
                  <a:schemeClr val="bg1"/>
                </a:solidFill>
                <a:latin typeface="Times New Roman" panose="02020603050405020304" pitchFamily="18" charset="0"/>
                <a:cs typeface="Times New Roman" panose="02020603050405020304" pitchFamily="18" charset="0"/>
              </a:rPr>
              <a:t> :=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integer := 0;</a:t>
            </a:r>
          </a:p>
          <a:p>
            <a:pPr marL="0" indent="0">
              <a:spcBef>
                <a:spcPts val="0"/>
              </a:spcBef>
              <a:buNone/>
            </a:pPr>
            <a:r>
              <a:rPr lang="en-US" sz="1100" b="1" dirty="0">
                <a:solidFill>
                  <a:schemeClr val="bg1"/>
                </a:solidFill>
                <a:latin typeface="Times New Roman" panose="02020603050405020304" pitchFamily="18" charset="0"/>
                <a:cs typeface="Times New Roman" panose="02020603050405020304" pitchFamily="18" charset="0"/>
              </a:rPr>
              <a:t>type </a:t>
            </a:r>
            <a:r>
              <a:rPr lang="en-US" sz="1100" b="1" dirty="0" err="1">
                <a:solidFill>
                  <a:schemeClr val="bg1"/>
                </a:solidFill>
                <a:latin typeface="Times New Roman" panose="02020603050405020304" pitchFamily="18" charset="0"/>
                <a:cs typeface="Times New Roman" panose="02020603050405020304" pitchFamily="18" charset="0"/>
              </a:rPr>
              <a:t>binary_value_type</a:t>
            </a:r>
            <a:r>
              <a:rPr lang="en-US" sz="1100" b="1" dirty="0">
                <a:solidFill>
                  <a:schemeClr val="bg1"/>
                </a:solidFill>
                <a:latin typeface="Times New Roman" panose="02020603050405020304" pitchFamily="18" charset="0"/>
                <a:cs typeface="Times New Roman" panose="02020603050405020304" pitchFamily="18" charset="0"/>
              </a:rPr>
              <a:t> is ( </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ZERO, ONE, TWO, THREE, FOUR, FIVE, </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SIX, SEVEN, EIGHT, NINE</a:t>
            </a:r>
            <a:r>
              <a:rPr lang="en-GB"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p:txBody>
      </p:sp>
      <p:sp>
        <p:nvSpPr>
          <p:cNvPr id="14" name="İçerik Yer Tutucusu 9">
            <a:extLst>
              <a:ext uri="{FF2B5EF4-FFF2-40B4-BE49-F238E27FC236}">
                <a16:creationId xmlns:a16="http://schemas.microsoft.com/office/drawing/2014/main" id="{E218032E-4B8C-B153-F671-ABAAF3B86D78}"/>
              </a:ext>
            </a:extLst>
          </p:cNvPr>
          <p:cNvSpPr txBox="1">
            <a:spLocks/>
          </p:cNvSpPr>
          <p:nvPr/>
        </p:nvSpPr>
        <p:spPr>
          <a:xfrm>
            <a:off x="3914672" y="556335"/>
            <a:ext cx="3666650" cy="596749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function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(3 </a:t>
            </a:r>
            <a:r>
              <a:rPr lang="tr-TR" sz="1100" b="1" dirty="0" err="1">
                <a:solidFill>
                  <a:schemeClr val="bg1"/>
                </a:solidFill>
                <a:latin typeface="Times New Roman" panose="02020603050405020304" pitchFamily="18" charset="0"/>
                <a:cs typeface="Times New Roman" panose="02020603050405020304" pitchFamily="18" charset="0"/>
              </a:rPr>
              <a:t>downto</a:t>
            </a:r>
            <a:r>
              <a:rPr lang="tr-TR" sz="1100" b="1" dirty="0">
                <a:solidFill>
                  <a:schemeClr val="bg1"/>
                </a:solidFill>
                <a:latin typeface="Times New Roman" panose="02020603050405020304" pitchFamily="18" charset="0"/>
                <a:cs typeface="Times New Roman" panose="02020603050405020304" pitchFamily="18" charset="0"/>
              </a:rPr>
              <a:t> 0))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variable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(6 </a:t>
            </a:r>
            <a:r>
              <a:rPr lang="tr-TR" sz="1100" b="1" dirty="0" err="1">
                <a:solidFill>
                  <a:schemeClr val="bg1"/>
                </a:solidFill>
                <a:latin typeface="Times New Roman" panose="02020603050405020304" pitchFamily="18" charset="0"/>
                <a:cs typeface="Times New Roman" panose="02020603050405020304" pitchFamily="18" charset="0"/>
              </a:rPr>
              <a:t>downto</a:t>
            </a:r>
            <a:r>
              <a:rPr lang="tr-TR" sz="1100" b="1" dirty="0">
                <a:solidFill>
                  <a:schemeClr val="bg1"/>
                </a:solidFill>
                <a:latin typeface="Times New Roman" panose="02020603050405020304" pitchFamily="18" charset="0"/>
                <a:cs typeface="Times New Roman" panose="02020603050405020304" pitchFamily="18" charset="0"/>
              </a:rPr>
              <a:t>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ZERO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"1000000";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ONE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"1111001";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TWO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"0100100";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THREE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"0110000";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FOUR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"0011001";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FIVE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"0010010";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SIX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"0000010";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SEVEN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EIGHT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"0000000";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NINE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"1111111";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function</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rising_edge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50000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&lt;= not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p:txBody>
      </p:sp>
      <p:sp>
        <p:nvSpPr>
          <p:cNvPr id="16" name="Metin kutusu 15">
            <a:extLst>
              <a:ext uri="{FF2B5EF4-FFF2-40B4-BE49-F238E27FC236}">
                <a16:creationId xmlns:a16="http://schemas.microsoft.com/office/drawing/2014/main" id="{56800A7F-D958-865F-A429-71852A214730}"/>
              </a:ext>
            </a:extLst>
          </p:cNvPr>
          <p:cNvSpPr txBox="1"/>
          <p:nvPr/>
        </p:nvSpPr>
        <p:spPr>
          <a:xfrm>
            <a:off x="7753738" y="417187"/>
            <a:ext cx="4535190" cy="6524863"/>
          </a:xfrm>
          <a:prstGeom prst="rect">
            <a:avLst/>
          </a:prstGeom>
          <a:noFill/>
        </p:spPr>
        <p:txBody>
          <a:bodyPr wrap="square">
            <a:spAutoFit/>
          </a:bodyPr>
          <a:lstStyle/>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variable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to_integer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1000,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100)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=&gt; an &lt;= "1110";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=&gt; an &lt;= "1101";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=&gt; an &lt;= "1011";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 =&gt; an &lt;= "0111";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an &lt;= "1111";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rising_edge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endParaRPr lang="LID4096" sz="1100" b="1" dirty="0"/>
          </a:p>
        </p:txBody>
      </p:sp>
    </p:spTree>
    <p:extLst>
      <p:ext uri="{BB962C8B-B14F-4D97-AF65-F5344CB8AC3E}">
        <p14:creationId xmlns:p14="http://schemas.microsoft.com/office/powerpoint/2010/main" val="3285045487"/>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733876" y="1935732"/>
            <a:ext cx="10724247" cy="3685139"/>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VHDL arrays store multiple elements of the same type in an organized way and provide fast access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Arrays are used for grouping data, modeling multidimensional structures, and performing operations on large data sets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serve as a foundation for creating dynamic data structures and algorithms, enabling efficient data management and simulation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Record types</a:t>
            </a:r>
            <a:r>
              <a:rPr lang="en-US" sz="2000" dirty="0">
                <a:solidFill>
                  <a:schemeClr val="bg1"/>
                </a:solidFill>
                <a:latin typeface="Times New Roman" panose="02020603050405020304" pitchFamily="18" charset="0"/>
                <a:cs typeface="Times New Roman" panose="02020603050405020304" pitchFamily="18" charset="0"/>
              </a:rPr>
              <a:t> in VHDL allow grouping of different types of elements under a single name, where each element can have a different data 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Record types are useful for modeling complex data structures where multiple related values need to be stored together, such as a set of properties for an object</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COMPOSITE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BC007AE-8258-4CE1-3F94-5D4EC919A149}"/>
              </a:ext>
            </a:extLst>
          </p:cNvPr>
          <p:cNvSpPr txBox="1">
            <a:spLocks/>
          </p:cNvSpPr>
          <p:nvPr/>
        </p:nvSpPr>
        <p:spPr>
          <a:xfrm>
            <a:off x="4761072" y="720827"/>
            <a:ext cx="2909363" cy="121490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tr-TR" altLang="tr-TR" sz="1600" b="1" dirty="0" err="1">
                <a:solidFill>
                  <a:schemeClr val="bg1"/>
                </a:solidFill>
                <a:latin typeface="Times New Roman" panose="02020603050405020304" pitchFamily="18" charset="0"/>
                <a:cs typeface="Times New Roman" panose="02020603050405020304" pitchFamily="18" charset="0"/>
              </a:rPr>
              <a:t>composite_type_definition</a:t>
            </a:r>
            <a:r>
              <a:rPr lang="tr-TR" altLang="tr-TR" sz="1600" b="1" dirty="0">
                <a:solidFill>
                  <a:schemeClr val="bg1"/>
                </a:solidFill>
                <a:latin typeface="Times New Roman" panose="02020603050405020304" pitchFamily="18" charset="0"/>
                <a:cs typeface="Times New Roman" panose="02020603050405020304" pitchFamily="18" charset="0"/>
              </a:rPr>
              <a:t> ::=</a:t>
            </a:r>
          </a:p>
          <a:p>
            <a:pPr marL="0" indent="0">
              <a:lnSpc>
                <a:spcPct val="110000"/>
              </a:lnSpc>
              <a:buFont typeface="Arial" panose="020B0604020202020204" pitchFamily="34" charset="0"/>
              <a:buNone/>
            </a:pPr>
            <a:r>
              <a:rPr lang="tr-TR"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err="1">
                <a:solidFill>
                  <a:schemeClr val="bg1"/>
                </a:solidFill>
                <a:latin typeface="Times New Roman" panose="02020603050405020304" pitchFamily="18" charset="0"/>
                <a:cs typeface="Times New Roman" panose="02020603050405020304" pitchFamily="18" charset="0"/>
              </a:rPr>
              <a:t>array_type_definition</a:t>
            </a:r>
            <a:r>
              <a:rPr lang="en-GB"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a:solidFill>
                  <a:schemeClr val="bg1"/>
                </a:solidFill>
                <a:latin typeface="Times New Roman" panose="02020603050405020304" pitchFamily="18" charset="0"/>
                <a:cs typeface="Times New Roman" panose="02020603050405020304" pitchFamily="18" charset="0"/>
              </a:rPr>
              <a:t> | </a:t>
            </a:r>
          </a:p>
          <a:p>
            <a:pPr marL="0" indent="0">
              <a:lnSpc>
                <a:spcPct val="110000"/>
              </a:lnSpc>
              <a:buFont typeface="Arial" panose="020B0604020202020204" pitchFamily="34" charset="0"/>
              <a:buNone/>
            </a:pPr>
            <a:r>
              <a:rPr lang="en-GB"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err="1">
                <a:solidFill>
                  <a:schemeClr val="bg1"/>
                </a:solidFill>
                <a:latin typeface="Times New Roman" panose="02020603050405020304" pitchFamily="18" charset="0"/>
                <a:cs typeface="Times New Roman" panose="02020603050405020304" pitchFamily="18" charset="0"/>
              </a:rPr>
              <a:t>record_type_definition</a:t>
            </a:r>
            <a:endParaRPr lang="tr-TR" altLang="tr-TR" sz="1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450235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90D8A2-1D7E-294E-DC0E-56A6F76988A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E881D81-23D8-A4D0-2C79-D92BF1C3465B}"/>
              </a:ext>
            </a:extLst>
          </p:cNvPr>
          <p:cNvSpPr>
            <a:spLocks noGrp="1"/>
          </p:cNvSpPr>
          <p:nvPr>
            <p:ph idx="1"/>
          </p:nvPr>
        </p:nvSpPr>
        <p:spPr>
          <a:xfrm>
            <a:off x="733877" y="698604"/>
            <a:ext cx="5285923" cy="2871910"/>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provides a way to point to objects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allows dynamically creating objects in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 DEALLOCATE procedure releases allocated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2715125A-F9A5-0106-8787-9E10292CB09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5.4</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ACCSESS TYPES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AE19117E-0B76-8F5E-BC26-9906DF0632E2}"/>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FILE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EEE8009-796A-38E7-C9FF-E6270014E356}"/>
              </a:ext>
            </a:extLst>
          </p:cNvPr>
          <p:cNvSpPr txBox="1">
            <a:spLocks/>
          </p:cNvSpPr>
          <p:nvPr/>
        </p:nvSpPr>
        <p:spPr>
          <a:xfrm>
            <a:off x="733292" y="4112968"/>
            <a:ext cx="10724247" cy="24364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In VHDL, file types are used to define objects that represent files in the system, and the data within the file is constrained by a specific subtype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file can be managed with operations like READ, WRITE, SEEK, and FLUSH, where the reading and writing modes determine the type of operation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9" name="Content Placeholder 2">
            <a:extLst>
              <a:ext uri="{FF2B5EF4-FFF2-40B4-BE49-F238E27FC236}">
                <a16:creationId xmlns:a16="http://schemas.microsoft.com/office/drawing/2014/main" id="{37BF0EC4-27C7-96E1-543C-662DB043DA8F}"/>
              </a:ext>
            </a:extLst>
          </p:cNvPr>
          <p:cNvSpPr txBox="1">
            <a:spLocks/>
          </p:cNvSpPr>
          <p:nvPr/>
        </p:nvSpPr>
        <p:spPr>
          <a:xfrm>
            <a:off x="6171616" y="698604"/>
            <a:ext cx="5285923" cy="287191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type Int_Ptr is access Integer;</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variable Ptr : Int_Ptr := null; -- Initially points to nothing</a:t>
            </a:r>
          </a:p>
          <a:p>
            <a:pPr marL="0" indent="0">
              <a:lnSpc>
                <a:spcPct val="110000"/>
              </a:lnSpc>
              <a:buNone/>
            </a:pPr>
            <a:r>
              <a:rPr lang="tr-TR" sz="1600" b="1">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Ptr := new Integer(5); -- Creates an integer object in memory with a value of 5</a:t>
            </a:r>
            <a:endParaRPr lang="tr-TR" sz="1600" b="1">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r>
              <a:rPr lang="tr-TR" sz="1600" b="1">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DEALLOCATE(Ptr); -- Frees the memory and sets Ptr to null</a:t>
            </a:r>
          </a:p>
          <a:p>
            <a:pPr marL="0" indent="0">
              <a:lnSpc>
                <a:spcPct val="110000"/>
              </a:lnSpc>
              <a:buNone/>
            </a:pPr>
            <a:endParaRPr lang="tr-TR" sz="1600" b="1"/>
          </a:p>
          <a:p>
            <a:pPr>
              <a:lnSpc>
                <a:spcPct val="110000"/>
              </a:lnSpc>
            </a:pPr>
            <a:endParaRPr lang="tr-TR" sz="1600" b="1"/>
          </a:p>
          <a:p>
            <a:pPr>
              <a:lnSpc>
                <a:spcPct val="110000"/>
              </a:lnSpc>
            </a:pPr>
            <a:endParaRPr lang="tr-TR" altLang="tr-TR" sz="2000" b="1">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b="1">
                <a:solidFill>
                  <a:schemeClr val="bg1"/>
                </a:solidFill>
                <a:latin typeface="Times New Roman" panose="02020603050405020304" pitchFamily="18" charset="0"/>
                <a:cs typeface="Times New Roman" panose="02020603050405020304" pitchFamily="18" charset="0"/>
              </a:rPr>
            </a:br>
            <a:endParaRPr lang="tr-TR" altLang="tr-TR" sz="2700" b="1">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b="1">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a:solidFill>
                <a:schemeClr val="bg1"/>
              </a:solidFill>
              <a:latin typeface="Calibri" panose="020F0502020204030204" pitchFamily="34" charset="0"/>
              <a:ea typeface="Calibri" panose="020F0502020204030204" pitchFamily="34" charset="0"/>
            </a:endParaRPr>
          </a:p>
          <a:p>
            <a:pPr>
              <a:lnSpc>
                <a:spcPct val="110000"/>
              </a:lnSpc>
            </a:pPr>
            <a:endParaRPr lang="en-GB" b="1">
              <a:solidFill>
                <a:schemeClr val="bg1"/>
              </a:solidFill>
            </a:endParaRPr>
          </a:p>
          <a:p>
            <a:pPr lvl="1">
              <a:lnSpc>
                <a:spcPct val="110000"/>
              </a:lnSpc>
            </a:pPr>
            <a:endParaRPr lang="en-GB" b="1">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18260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61EA1F0-6C77-617E-9E00-FDD24FD5ADA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C7778A0-54A1-7D4D-8392-B824381EC40B}"/>
              </a:ext>
            </a:extLst>
          </p:cNvPr>
          <p:cNvSpPr>
            <a:spLocks noGrp="1"/>
          </p:cNvSpPr>
          <p:nvPr>
            <p:ph idx="1"/>
          </p:nvPr>
        </p:nvSpPr>
        <p:spPr>
          <a:xfrm>
            <a:off x="733293" y="665732"/>
            <a:ext cx="4372108" cy="3685139"/>
          </a:xfrm>
        </p:spPr>
        <p:txBody>
          <a:bodyPr>
            <a:noAutofit/>
          </a:bodyPr>
          <a:lstStyle/>
          <a:p>
            <a:pPr marL="0" indent="0">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When to Use Protected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concurrent data access</a:t>
            </a:r>
            <a:r>
              <a:rPr lang="en-US" sz="2000" dirty="0">
                <a:solidFill>
                  <a:schemeClr val="bg1"/>
                </a:solidFill>
                <a:latin typeface="Times New Roman" panose="02020603050405020304" pitchFamily="18" charset="0"/>
                <a:cs typeface="Times New Roman" panose="02020603050405020304" pitchFamily="18" charset="0"/>
              </a:rPr>
              <a:t> occurs (multiple processes need to access the same data simultaneously)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the </a:t>
            </a:r>
            <a:r>
              <a:rPr lang="en-US" sz="2000" b="1" dirty="0">
                <a:solidFill>
                  <a:schemeClr val="bg1"/>
                </a:solidFill>
                <a:latin typeface="Times New Roman" panose="02020603050405020304" pitchFamily="18" charset="0"/>
                <a:cs typeface="Times New Roman" panose="02020603050405020304" pitchFamily="18" charset="0"/>
              </a:rPr>
              <a:t>secure management of shared resources</a:t>
            </a:r>
            <a:r>
              <a:rPr lang="en-US" sz="2000" dirty="0">
                <a:solidFill>
                  <a:schemeClr val="bg1"/>
                </a:solidFill>
                <a:latin typeface="Times New Roman" panose="02020603050405020304" pitchFamily="18" charset="0"/>
                <a:cs typeface="Times New Roman" panose="02020603050405020304" pitchFamily="18" charset="0"/>
              </a:rPr>
              <a:t> is required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control and organization</a:t>
            </a:r>
            <a:r>
              <a:rPr lang="en-US" sz="2000" dirty="0">
                <a:solidFill>
                  <a:schemeClr val="bg1"/>
                </a:solidFill>
                <a:latin typeface="Times New Roman" panose="02020603050405020304" pitchFamily="18" charset="0"/>
                <a:cs typeface="Times New Roman" panose="02020603050405020304" pitchFamily="18" charset="0"/>
              </a:rPr>
              <a:t> are necessary for data manipulation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restricted access to critical sections</a:t>
            </a:r>
            <a:r>
              <a:rPr lang="en-US" sz="2000" dirty="0">
                <a:solidFill>
                  <a:schemeClr val="bg1"/>
                </a:solidFill>
                <a:latin typeface="Times New Roman" panose="02020603050405020304" pitchFamily="18" charset="0"/>
                <a:cs typeface="Times New Roman" panose="02020603050405020304" pitchFamily="18" charset="0"/>
              </a:rPr>
              <a:t> is needed to ensure consistency and avoid race conditions</a:t>
            </a:r>
            <a:br>
              <a:rPr lang="tr-TR" sz="2000" dirty="0"/>
            </a:b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3B54A27-71D7-2355-197D-4B1A4B71865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PROTECTED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B5C34EC-AA4E-1A09-E4B9-58573D93AD3C}"/>
              </a:ext>
            </a:extLst>
          </p:cNvPr>
          <p:cNvSpPr txBox="1">
            <a:spLocks/>
          </p:cNvSpPr>
          <p:nvPr/>
        </p:nvSpPr>
        <p:spPr>
          <a:xfrm>
            <a:off x="8842171" y="771775"/>
            <a:ext cx="3085173"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use IEEE.std_logic_1164.all;</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use </a:t>
            </a:r>
            <a:r>
              <a:rPr lang="en-US" sz="1400" b="1" dirty="0" err="1">
                <a:solidFill>
                  <a:schemeClr val="bg1"/>
                </a:solidFill>
                <a:latin typeface="Times New Roman" panose="02020603050405020304" pitchFamily="18" charset="0"/>
                <a:cs typeface="Times New Roman" panose="02020603050405020304" pitchFamily="18" charset="0"/>
              </a:rPr>
              <a:t>IEEE.numeric_std.all</a:t>
            </a:r>
            <a:r>
              <a:rPr lang="en-US"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en-US"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protected type </a:t>
            </a:r>
            <a:r>
              <a:rPr lang="en-US" sz="1400" b="1" dirty="0" err="1">
                <a:solidFill>
                  <a:schemeClr val="bg1"/>
                </a:solidFill>
                <a:latin typeface="Times New Roman" panose="02020603050405020304" pitchFamily="18" charset="0"/>
                <a:cs typeface="Times New Roman" panose="02020603050405020304" pitchFamily="18" charset="0"/>
              </a:rPr>
              <a:t>sharedcounter</a:t>
            </a:r>
            <a:r>
              <a:rPr lang="en-US"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procedure increment;</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function </a:t>
            </a:r>
            <a:r>
              <a:rPr lang="en-US" sz="1400" b="1" dirty="0" err="1">
                <a:solidFill>
                  <a:schemeClr val="bg1"/>
                </a:solidFill>
                <a:latin typeface="Times New Roman" panose="02020603050405020304" pitchFamily="18" charset="0"/>
                <a:cs typeface="Times New Roman" panose="02020603050405020304" pitchFamily="18" charset="0"/>
              </a:rPr>
              <a:t>getvalue</a:t>
            </a:r>
            <a:r>
              <a:rPr lang="en-US" sz="1400" b="1" dirty="0">
                <a:solidFill>
                  <a:schemeClr val="bg1"/>
                </a:solidFill>
                <a:latin typeface="Times New Roman" panose="02020603050405020304" pitchFamily="18" charset="0"/>
                <a:cs typeface="Times New Roman" panose="02020603050405020304" pitchFamily="18" charset="0"/>
              </a:rPr>
              <a:t> return integer;</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end protected;</a:t>
            </a:r>
          </a:p>
          <a:p>
            <a:pPr marL="0" indent="0">
              <a:lnSpc>
                <a:spcPct val="100000"/>
              </a:lnSpc>
              <a:spcBef>
                <a:spcPts val="0"/>
              </a:spcBef>
              <a:buFont typeface="Arial" panose="020B0604020202020204" pitchFamily="34" charset="0"/>
              <a:buNone/>
            </a:pPr>
            <a:endParaRPr lang="en-US"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protected body </a:t>
            </a:r>
            <a:r>
              <a:rPr lang="en-US" sz="1400" b="1" dirty="0" err="1">
                <a:solidFill>
                  <a:schemeClr val="bg1"/>
                </a:solidFill>
                <a:latin typeface="Times New Roman" panose="02020603050405020304" pitchFamily="18" charset="0"/>
                <a:cs typeface="Times New Roman" panose="02020603050405020304" pitchFamily="18" charset="0"/>
              </a:rPr>
              <a:t>sharedcounter</a:t>
            </a:r>
            <a:r>
              <a:rPr lang="en-US"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variable count: integer := 0;</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procedure increment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count := count + 1;</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end procedure;</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function </a:t>
            </a:r>
            <a:r>
              <a:rPr lang="en-US" sz="1400" b="1" dirty="0" err="1">
                <a:solidFill>
                  <a:schemeClr val="bg1"/>
                </a:solidFill>
                <a:latin typeface="Times New Roman" panose="02020603050405020304" pitchFamily="18" charset="0"/>
                <a:cs typeface="Times New Roman" panose="02020603050405020304" pitchFamily="18" charset="0"/>
              </a:rPr>
              <a:t>getvalue</a:t>
            </a:r>
            <a:r>
              <a:rPr lang="en-US" sz="1400" b="1" dirty="0">
                <a:solidFill>
                  <a:schemeClr val="bg1"/>
                </a:solidFill>
                <a:latin typeface="Times New Roman" panose="02020603050405020304" pitchFamily="18" charset="0"/>
                <a:cs typeface="Times New Roman" panose="02020603050405020304" pitchFamily="18" charset="0"/>
              </a:rPr>
              <a:t> return integer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return count;</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end function;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end protected body;</a:t>
            </a:r>
          </a:p>
        </p:txBody>
      </p:sp>
      <p:sp>
        <p:nvSpPr>
          <p:cNvPr id="4" name="Content Placeholder 2">
            <a:extLst>
              <a:ext uri="{FF2B5EF4-FFF2-40B4-BE49-F238E27FC236}">
                <a16:creationId xmlns:a16="http://schemas.microsoft.com/office/drawing/2014/main" id="{E724CF0C-9A01-B489-E411-20C6355172F8}"/>
              </a:ext>
            </a:extLst>
          </p:cNvPr>
          <p:cNvSpPr txBox="1">
            <a:spLocks/>
          </p:cNvSpPr>
          <p:nvPr/>
        </p:nvSpPr>
        <p:spPr>
          <a:xfrm>
            <a:off x="5367530" y="767917"/>
            <a:ext cx="3474641"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library</a:t>
            </a:r>
            <a:r>
              <a:rPr lang="tr-TR" sz="1400" b="1" dirty="0">
                <a:solidFill>
                  <a:schemeClr val="bg1"/>
                </a:solidFill>
                <a:latin typeface="Times New Roman" panose="02020603050405020304" pitchFamily="18" charset="0"/>
                <a:cs typeface="Times New Roman" panose="02020603050405020304" pitchFamily="18" charset="0"/>
              </a:rPr>
              <a:t> IEEE;</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IEEE.std_logic_1164.all;</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IEEE.numeric_std.all</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work.sharedcounter.all</a:t>
            </a:r>
            <a:r>
              <a:rPr lang="tr-TR" sz="1400" b="1"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entity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port (</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 in </a:t>
            </a:r>
            <a:r>
              <a:rPr lang="tr-TR" sz="1400" b="1" dirty="0" err="1">
                <a:solidFill>
                  <a:schemeClr val="bg1"/>
                </a:solidFill>
                <a:latin typeface="Times New Roman" panose="02020603050405020304" pitchFamily="18" charset="0"/>
                <a:cs typeface="Times New Roman" panose="02020603050405020304" pitchFamily="18" charset="0"/>
              </a:rPr>
              <a:t>std_logic</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out_counter</a:t>
            </a:r>
            <a:r>
              <a:rPr lang="tr-TR" sz="1400" b="1" dirty="0">
                <a:solidFill>
                  <a:schemeClr val="bg1"/>
                </a:solidFill>
                <a:latin typeface="Times New Roman" panose="02020603050405020304" pitchFamily="18" charset="0"/>
                <a:cs typeface="Times New Roman" panose="02020603050405020304" pitchFamily="18" charset="0"/>
              </a:rPr>
              <a:t> : </a:t>
            </a:r>
            <a:r>
              <a:rPr lang="tr-TR" sz="1400" b="1" dirty="0" err="1">
                <a:solidFill>
                  <a:schemeClr val="bg1"/>
                </a:solidFill>
                <a:latin typeface="Times New Roman" panose="02020603050405020304" pitchFamily="18" charset="0"/>
                <a:cs typeface="Times New Roman" panose="02020603050405020304" pitchFamily="18" charset="0"/>
              </a:rPr>
              <a:t>out</a:t>
            </a:r>
            <a:r>
              <a:rPr lang="tr-TR" sz="1400" b="1" dirty="0">
                <a:solidFill>
                  <a:schemeClr val="bg1"/>
                </a:solidFill>
                <a:latin typeface="Times New Roman" panose="02020603050405020304" pitchFamily="18" charset="0"/>
                <a:cs typeface="Times New Roman" panose="02020603050405020304" pitchFamily="18" charset="0"/>
              </a:rPr>
              <a:t> integer</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architecture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behavior</a:t>
            </a:r>
            <a:r>
              <a:rPr lang="tr-TR" sz="1400" b="1" dirty="0">
                <a:solidFill>
                  <a:schemeClr val="bg1"/>
                </a:solidFill>
                <a:latin typeface="Times New Roman" panose="02020603050405020304" pitchFamily="18" charset="0"/>
                <a:cs typeface="Times New Roman" panose="02020603050405020304" pitchFamily="18" charset="0"/>
              </a:rPr>
              <a:t> of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shared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variable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counter</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sharedcounter</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rising_edge</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then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counter.increment</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rising_edge</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then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out_counter</a:t>
            </a:r>
            <a:r>
              <a:rPr lang="tr-TR" sz="1400" b="1" dirty="0">
                <a:solidFill>
                  <a:schemeClr val="bg1"/>
                </a:solidFill>
                <a:latin typeface="Times New Roman" panose="02020603050405020304" pitchFamily="18" charset="0"/>
                <a:cs typeface="Times New Roman" panose="02020603050405020304" pitchFamily="18" charset="0"/>
              </a:rPr>
              <a:t> &lt;= </a:t>
            </a:r>
            <a:r>
              <a:rPr lang="tr-TR" sz="1400" b="1" dirty="0" err="1">
                <a:solidFill>
                  <a:schemeClr val="bg1"/>
                </a:solidFill>
                <a:latin typeface="Times New Roman" panose="02020603050405020304" pitchFamily="18" charset="0"/>
                <a:cs typeface="Times New Roman" panose="02020603050405020304" pitchFamily="18" charset="0"/>
              </a:rPr>
              <a:t>counter.getvalue</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behavior</a:t>
            </a:r>
            <a:r>
              <a:rPr lang="tr-TR" sz="1400" b="1" dirty="0">
                <a:solidFill>
                  <a:schemeClr val="bg1"/>
                </a:solidFill>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AA199DCD-48C9-0041-F480-D648C5307BAA}"/>
              </a:ext>
            </a:extLst>
          </p:cNvPr>
          <p:cNvSpPr txBox="1">
            <a:spLocks/>
          </p:cNvSpPr>
          <p:nvPr/>
        </p:nvSpPr>
        <p:spPr bwMode="auto">
          <a:xfrm>
            <a:off x="7565794" y="297471"/>
            <a:ext cx="3004012"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2800" b="1" dirty="0">
                <a:solidFill>
                  <a:srgbClr val="FF0000"/>
                </a:solidFill>
                <a:latin typeface="Tw Cen MT (Body)"/>
                <a:cs typeface="Times New Roman" panose="02020603050405020304" pitchFamily="18" charset="0"/>
              </a:rPr>
              <a:t>CODE</a:t>
            </a:r>
            <a:r>
              <a:rPr lang="tr-TR" sz="2800" b="1" dirty="0">
                <a:solidFill>
                  <a:srgbClr val="FF0000"/>
                </a:solidFill>
                <a:latin typeface="Tw Cen MT (Body)"/>
                <a:cs typeface="Times New Roman" panose="02020603050405020304" pitchFamily="18" charset="0"/>
              </a:rPr>
              <a:t> EXAMPLE</a:t>
            </a:r>
            <a:r>
              <a:rPr lang="en-GB" sz="2800" b="1" dirty="0">
                <a:solidFill>
                  <a:srgbClr val="FF0000"/>
                </a:solidFill>
                <a:latin typeface="Tw Cen MT (Body)"/>
                <a:cs typeface="Times New Roman" panose="02020603050405020304" pitchFamily="18" charset="0"/>
              </a:rPr>
              <a:t>S</a:t>
            </a:r>
            <a:endParaRPr lang="en-US" sz="2800" b="1" dirty="0">
              <a:solidFill>
                <a:srgbClr val="FF0000"/>
              </a:solidFill>
              <a:latin typeface="Tw Cen MT (Body)"/>
              <a:cs typeface="Times New Roman" panose="02020603050405020304" pitchFamily="18" charset="0"/>
            </a:endParaRPr>
          </a:p>
          <a:p>
            <a:pPr marL="0" indent="0">
              <a:spcAft>
                <a:spcPts val="1200"/>
              </a:spcAft>
              <a:buNone/>
            </a:pPr>
            <a:endParaRPr lang="en-GB" sz="2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14978886"/>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B93D5C-FF6D-826E-C585-FB3502932CB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DFCD5D8-CBBB-A53F-236B-087C3B435F4F}"/>
              </a:ext>
            </a:extLst>
          </p:cNvPr>
          <p:cNvSpPr>
            <a:spLocks noGrp="1"/>
          </p:cNvSpPr>
          <p:nvPr>
            <p:ph idx="1"/>
          </p:nvPr>
        </p:nvSpPr>
        <p:spPr>
          <a:xfrm>
            <a:off x="733292" y="620529"/>
            <a:ext cx="11032743" cy="2112623"/>
          </a:xfrm>
        </p:spPr>
        <p:txBody>
          <a:bodyPr>
            <a:noAutofit/>
          </a:bodyPr>
          <a:lstStyle/>
          <a:p>
            <a:pPr marL="0" indent="0">
              <a:lnSpc>
                <a:spcPct val="110000"/>
              </a:lnSpc>
              <a:buNone/>
            </a:pPr>
            <a:r>
              <a:rPr lang="en-US" sz="2000" u="sng" dirty="0">
                <a:solidFill>
                  <a:schemeClr val="bg1"/>
                </a:solidFill>
                <a:latin typeface="Times New Roman" panose="02020603050405020304" pitchFamily="18" charset="0"/>
                <a:cs typeface="Times New Roman" panose="02020603050405020304" pitchFamily="18" charset="0"/>
              </a:rPr>
              <a:t>Why is String Representations under the types section?</a:t>
            </a:r>
            <a:endParaRPr lang="tr-TR" sz="2000" u="sng"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Strings are a VHDL type:</a:t>
            </a:r>
            <a:r>
              <a:rPr lang="en-US" sz="2000" dirty="0">
                <a:solidFill>
                  <a:schemeClr val="bg1"/>
                </a:solidFill>
                <a:latin typeface="Times New Roman" panose="02020603050405020304" pitchFamily="18" charset="0"/>
                <a:cs typeface="Times New Roman" panose="02020603050405020304" pitchFamily="18" charset="0"/>
              </a:rPr>
              <a:t> Defined as arrays of characters, part of the type hierarchy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Ensures type safety:</a:t>
            </a:r>
            <a:r>
              <a:rPr lang="en-US" sz="2000" dirty="0">
                <a:solidFill>
                  <a:schemeClr val="bg1"/>
                </a:solidFill>
                <a:latin typeface="Times New Roman" panose="02020603050405020304" pitchFamily="18" charset="0"/>
                <a:cs typeface="Times New Roman" panose="02020603050405020304" pitchFamily="18" charset="0"/>
              </a:rPr>
              <a:t> Fixed or constrained strings prevent design errors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Essential for testing: Key for assertions, debugging, and messages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u="sng" dirty="0">
              <a:latin typeface="Times New Roman" panose="02020603050405020304" pitchFamily="18" charset="0"/>
              <a:cs typeface="Times New Roman" panose="02020603050405020304" pitchFamily="18" charset="0"/>
            </a:endParaRPr>
          </a:p>
          <a:p>
            <a:pPr marL="0"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E997810F-0D24-FE6C-5940-91ADA4FDBD6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STRING REPRESENTATIONS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DCC8CAD4-ACB9-3983-4257-FDE8DA93F6F9}"/>
              </a:ext>
            </a:extLst>
          </p:cNvPr>
          <p:cNvSpPr txBox="1">
            <a:spLocks/>
          </p:cNvSpPr>
          <p:nvPr/>
        </p:nvSpPr>
        <p:spPr bwMode="auto">
          <a:xfrm>
            <a:off x="-1" y="246192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UNSPECIFIED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AD438C1-026E-A0A8-76BC-82C0C258B268}"/>
              </a:ext>
            </a:extLst>
          </p:cNvPr>
          <p:cNvSpPr txBox="1">
            <a:spLocks/>
          </p:cNvSpPr>
          <p:nvPr/>
        </p:nvSpPr>
        <p:spPr>
          <a:xfrm>
            <a:off x="733292" y="3225521"/>
            <a:ext cx="10724247" cy="33239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Unspecified types</a:t>
            </a:r>
            <a:r>
              <a:rPr lang="en-US" sz="2000" dirty="0">
                <a:solidFill>
                  <a:schemeClr val="bg1"/>
                </a:solidFill>
                <a:latin typeface="Times New Roman" panose="02020603050405020304" pitchFamily="18" charset="0"/>
                <a:cs typeface="Times New Roman" panose="02020603050405020304" pitchFamily="18" charset="0"/>
              </a:rPr>
              <a:t> allow abstract type definitions in VHDL</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are used for generics, ports, and parameters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determined during elaboration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support scalar, array, access, and file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These types enable flexible and reusable designs</a:t>
            </a:r>
            <a:br>
              <a:rPr lang="tr-TR" sz="1600" dirty="0"/>
            </a:br>
            <a:br>
              <a:rPr lang="tr-TR" sz="1600" dirty="0"/>
            </a:b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2742975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6.1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6.</a:t>
            </a:r>
            <a:r>
              <a:rPr lang="en-GB" b="1" dirty="0">
                <a:solidFill>
                  <a:srgbClr val="FF0000"/>
                </a:solidFill>
              </a:rPr>
              <a:t>2</a:t>
            </a:r>
            <a:r>
              <a:rPr lang="tr-TR" b="1" dirty="0">
                <a:solidFill>
                  <a:srgbClr val="FF0000"/>
                </a:solidFill>
              </a:rPr>
              <a:t> </a:t>
            </a:r>
            <a:r>
              <a:rPr lang="tr-TR" b="1" dirty="0" err="1">
                <a:solidFill>
                  <a:schemeClr val="bg1"/>
                </a:solidFill>
              </a:rPr>
              <a:t>Type</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.3 </a:t>
            </a:r>
            <a:r>
              <a:rPr lang="tr-TR" b="1" dirty="0" err="1">
                <a:solidFill>
                  <a:schemeClr val="bg1"/>
                </a:solidFill>
              </a:rPr>
              <a:t>Subtype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.4 </a:t>
            </a:r>
            <a:r>
              <a:rPr lang="tr-TR" b="1" dirty="0">
                <a:solidFill>
                  <a:schemeClr val="bg1"/>
                </a:solidFill>
              </a:rPr>
              <a:t>Objects</a:t>
            </a: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5</a:t>
            </a:r>
            <a:r>
              <a:rPr lang="en-US" b="1" dirty="0">
                <a:solidFill>
                  <a:srgbClr val="FF0000"/>
                </a:solidFill>
              </a:rPr>
              <a:t> </a:t>
            </a:r>
            <a:r>
              <a:rPr lang="tr-TR" b="1" dirty="0" err="1">
                <a:solidFill>
                  <a:schemeClr val="bg1"/>
                </a:solidFill>
              </a:rPr>
              <a:t>Interface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6</a:t>
            </a:r>
            <a:r>
              <a:rPr lang="en-US" b="1" dirty="0">
                <a:solidFill>
                  <a:srgbClr val="FF0000"/>
                </a:solidFill>
              </a:rPr>
              <a:t> </a:t>
            </a:r>
            <a:r>
              <a:rPr lang="tr-TR" b="1" dirty="0" err="1">
                <a:solidFill>
                  <a:schemeClr val="bg1"/>
                </a:solidFill>
              </a:rPr>
              <a:t>Alias</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7</a:t>
            </a:r>
            <a:r>
              <a:rPr lang="en-US" b="1" dirty="0">
                <a:solidFill>
                  <a:srgbClr val="FF0000"/>
                </a:solidFill>
              </a:rPr>
              <a:t> </a:t>
            </a:r>
            <a:r>
              <a:rPr lang="tr-TR" b="1" dirty="0" err="1">
                <a:solidFill>
                  <a:schemeClr val="bg1"/>
                </a:solidFill>
              </a:rPr>
              <a:t>Attribute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Component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9</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Template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10</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PSL </a:t>
            </a:r>
            <a:r>
              <a:rPr lang="tr-TR" b="1" dirty="0" err="1">
                <a:solidFill>
                  <a:schemeClr val="bg1"/>
                </a:solidFill>
              </a:rPr>
              <a:t>Clock</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6</a:t>
            </a:r>
            <a:r>
              <a:rPr lang="en-US" sz="2800" b="1" dirty="0">
                <a:solidFill>
                  <a:srgbClr val="FF0000"/>
                </a:solidFill>
              </a:rPr>
              <a:t>. </a:t>
            </a:r>
            <a:r>
              <a:rPr lang="tr-TR" sz="2800" b="1" dirty="0">
                <a:solidFill>
                  <a:srgbClr val="FF0000"/>
                </a:solidFill>
              </a:rPr>
              <a:t>DECLARATIONS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460872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Custom structures and types for more accurate data representation are made possible by type declarations, which establish new data types in VHDL</a:t>
            </a: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Subtype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type together with a constraint</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1168" y="253269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Objects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733292" y="309324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In VHDL, an object is a container for a value of a given type</a:t>
            </a: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8" y="362533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Interface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4" y="417493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Interface declarations define interface objects of a precisely defined type </a:t>
            </a:r>
            <a:endParaRPr lang="tr-TR" sz="2000" dirty="0">
              <a:solidFill>
                <a:schemeClr val="bg1"/>
              </a:solidFill>
            </a:endParaRPr>
          </a:p>
          <a:p>
            <a:pPr marL="0" indent="0">
              <a:lnSpc>
                <a:spcPct val="110000"/>
              </a:lnSpc>
              <a:buNone/>
            </a:pPr>
            <a:r>
              <a:rPr lang="en-US" sz="2000" dirty="0">
                <a:solidFill>
                  <a:schemeClr val="bg1"/>
                </a:solidFill>
              </a:rPr>
              <a:t>• Interface objects are interface constants, interface signals, interface variables and interface files</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8" y="506014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Alias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An alias is an alternative name for an existing object (signal, variable or constant)</a:t>
            </a:r>
          </a:p>
          <a:p>
            <a:pPr>
              <a:lnSpc>
                <a:spcPct val="110000"/>
              </a:lnSpc>
            </a:pPr>
            <a:r>
              <a:rPr lang="en-US" sz="2000" dirty="0">
                <a:solidFill>
                  <a:schemeClr val="bg1"/>
                </a:solidFill>
              </a:rPr>
              <a:t>They don’t define a new object</a:t>
            </a:r>
            <a:endParaRPr lang="en-US" sz="2000" b="1" dirty="0">
              <a:solidFill>
                <a:schemeClr val="bg1"/>
              </a:solidFill>
            </a:endParaRPr>
          </a:p>
        </p:txBody>
      </p:sp>
    </p:spTree>
    <p:extLst>
      <p:ext uri="{BB962C8B-B14F-4D97-AF65-F5344CB8AC3E}">
        <p14:creationId xmlns:p14="http://schemas.microsoft.com/office/powerpoint/2010/main" val="2619328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Attributes are user-defined properties attached to types, signals, entities, etc.</a:t>
            </a:r>
          </a:p>
          <a:p>
            <a:pPr>
              <a:lnSpc>
                <a:spcPct val="110000"/>
              </a:lnSpc>
            </a:pPr>
            <a:r>
              <a:rPr lang="en-US" sz="2000" dirty="0">
                <a:solidFill>
                  <a:schemeClr val="bg1"/>
                </a:solidFill>
              </a:rPr>
              <a:t>They can store metadata or control simulation aspects</a:t>
            </a:r>
            <a:br>
              <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Attribute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Component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Components act as templates for modules or logic blocks that can be instantiated multiple times in a design which allows reusability and modular design</a:t>
            </a:r>
            <a:endParaRPr lang="en-US" sz="20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78829" y="50992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PSL </a:t>
            </a:r>
            <a:r>
              <a:rPr lang="tr-TR" sz="4000" b="1" dirty="0" err="1">
                <a:solidFill>
                  <a:schemeClr val="bg1"/>
                </a:solidFill>
                <a:latin typeface="Tw Cen MT (Body)"/>
                <a:ea typeface="+mj-ea"/>
                <a:cs typeface="Times New Roman" panose="02020603050405020304" pitchFamily="18" charset="0"/>
              </a:rPr>
              <a:t>Clock</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565709" y="333295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 </a:t>
            </a:r>
            <a:r>
              <a:rPr kumimoji="0" lang="tr-TR" altLang="tr-TR" sz="2000" b="0" i="0" u="none" strike="noStrike" cap="none" normalizeH="0" baseline="0" dirty="0">
                <a:ln>
                  <a:noFill/>
                </a:ln>
                <a:solidFill>
                  <a:srgbClr val="000000"/>
                </a:solidFill>
                <a:effectLst/>
              </a:rPr>
              <a:t>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declaration</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declares</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collection</a:t>
            </a:r>
            <a:r>
              <a:rPr kumimoji="0" lang="tr-TR" altLang="tr-TR" sz="2000" b="0" i="0" u="none" strike="noStrike" cap="none" normalizeH="0" baseline="0" dirty="0">
                <a:ln>
                  <a:noFill/>
                </a:ln>
                <a:solidFill>
                  <a:srgbClr val="000000"/>
                </a:solidFill>
                <a:effectLst/>
              </a:rPr>
              <a:t> of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entities</a:t>
            </a:r>
            <a:r>
              <a:rPr kumimoji="0" lang="tr-TR" altLang="tr-TR" sz="2000" b="0" i="0" u="none" strike="noStrike" cap="none" normalizeH="0" baseline="0" dirty="0">
                <a:ln>
                  <a:noFill/>
                </a:ln>
                <a:solidFill>
                  <a:schemeClr val="tx1"/>
                </a:solidFill>
                <a:effectLst/>
              </a:rPr>
              <a:t> </a:t>
            </a:r>
          </a:p>
          <a:p>
            <a:pPr>
              <a:lnSpc>
                <a:spcPct val="110000"/>
              </a:lnSpc>
            </a:pP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9" y="27541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Template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3" y="4367163"/>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latin typeface="+mj-lt"/>
              </a:rPr>
              <a:t>•</a:t>
            </a:r>
            <a:r>
              <a:rPr lang="tr-TR" sz="2000" dirty="0">
                <a:solidFill>
                  <a:schemeClr val="bg1"/>
                </a:solidFill>
                <a:latin typeface="+mj-lt"/>
              </a:rPr>
              <a:t> </a:t>
            </a:r>
            <a:r>
              <a:rPr kumimoji="0" lang="tr-TR" altLang="tr-TR" sz="2000" b="0" i="0" u="none" strike="noStrike" cap="none" normalizeH="0" baseline="0" dirty="0">
                <a:ln>
                  <a:noFill/>
                </a:ln>
                <a:solidFill>
                  <a:srgbClr val="000000"/>
                </a:solidFill>
                <a:effectLst/>
                <a:latin typeface="+mj-lt"/>
              </a:rPr>
              <a:t>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declaration</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declares</a:t>
            </a:r>
            <a:r>
              <a:rPr kumimoji="0" lang="tr-TR" altLang="tr-TR" sz="2000" b="0" i="0" u="none" strike="noStrike" cap="none" normalizeH="0" baseline="0" dirty="0">
                <a:ln>
                  <a:noFill/>
                </a:ln>
                <a:solidFill>
                  <a:srgbClr val="000000"/>
                </a:solidFill>
                <a:effectLst/>
                <a:latin typeface="+mj-lt"/>
              </a:rPr>
              <a:t>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which</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defines</a:t>
            </a:r>
            <a:r>
              <a:rPr kumimoji="0" lang="tr-TR" altLang="tr-TR" sz="2000" b="0" i="0" u="none" strike="noStrike" cap="none" normalizeH="0" baseline="0" dirty="0">
                <a:ln>
                  <a:noFill/>
                </a:ln>
                <a:solidFill>
                  <a:srgbClr val="000000"/>
                </a:solidFill>
                <a:effectLst/>
                <a:latin typeface="+mj-lt"/>
              </a:rPr>
              <a:t> the </a:t>
            </a:r>
            <a:r>
              <a:rPr kumimoji="0" lang="tr-TR" altLang="tr-TR" sz="2000" b="0" i="0" u="none" strike="noStrike" cap="none" normalizeH="0" baseline="0" dirty="0" err="1">
                <a:ln>
                  <a:noFill/>
                </a:ln>
                <a:solidFill>
                  <a:srgbClr val="000000"/>
                </a:solidFill>
                <a:effectLst/>
                <a:latin typeface="+mj-lt"/>
              </a:rPr>
              <a:t>allowable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classes</a:t>
            </a:r>
            <a:r>
              <a:rPr kumimoji="0" lang="tr-TR" altLang="tr-TR" sz="2000" b="0" i="0" u="none" strike="noStrike" cap="none" normalizeH="0" baseline="0" dirty="0">
                <a:ln>
                  <a:noFill/>
                </a:ln>
                <a:solidFill>
                  <a:srgbClr val="000000"/>
                </a:solidFill>
                <a:effectLst/>
                <a:latin typeface="+mj-lt"/>
              </a:rPr>
              <a:t> of </a:t>
            </a:r>
            <a:r>
              <a:rPr kumimoji="0" lang="tr-TR" altLang="tr-TR" sz="2000" b="0" i="0" u="none" strike="noStrike" cap="none" normalizeH="0" baseline="0" dirty="0" err="1">
                <a:ln>
                  <a:noFill/>
                </a:ln>
                <a:solidFill>
                  <a:srgbClr val="000000"/>
                </a:solidFill>
                <a:effectLst/>
                <a:latin typeface="+mj-lt"/>
              </a:rPr>
              <a:t>named</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entities</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that</a:t>
            </a:r>
            <a:r>
              <a:rPr kumimoji="0" lang="tr-TR" altLang="tr-TR" sz="2000" b="0" i="0" u="none" strike="noStrike" cap="none" normalizeH="0" baseline="0" dirty="0">
                <a:ln>
                  <a:noFill/>
                </a:ln>
                <a:solidFill>
                  <a:srgbClr val="000000"/>
                </a:solidFill>
                <a:effectLst/>
                <a:latin typeface="+mj-lt"/>
              </a:rPr>
              <a:t> can </a:t>
            </a:r>
            <a:r>
              <a:rPr kumimoji="0" lang="tr-TR" altLang="tr-TR" sz="2000" b="0" i="0" u="none" strike="noStrike" cap="none" normalizeH="0" baseline="0" dirty="0" err="1">
                <a:ln>
                  <a:noFill/>
                </a:ln>
                <a:solidFill>
                  <a:srgbClr val="000000"/>
                </a:solidFill>
                <a:effectLst/>
                <a:latin typeface="+mj-lt"/>
              </a:rPr>
              <a:t>appear</a:t>
            </a:r>
            <a:r>
              <a:rPr kumimoji="0" lang="tr-TR" altLang="tr-TR" sz="2000" b="0" i="0" u="none" strike="noStrike" cap="none" normalizeH="0" baseline="0" dirty="0">
                <a:ln>
                  <a:noFill/>
                </a:ln>
                <a:solidFill>
                  <a:srgbClr val="000000"/>
                </a:solidFill>
                <a:effectLst/>
                <a:latin typeface="+mj-lt"/>
              </a:rPr>
              <a:t> in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br>
              <a:rPr kumimoji="0" lang="tr-TR" altLang="tr-TR" sz="2000" b="0" i="0" u="none" strike="noStrike" cap="none" normalizeH="0" baseline="0" dirty="0">
                <a:ln>
                  <a:noFill/>
                </a:ln>
                <a:solidFill>
                  <a:schemeClr val="tx1"/>
                </a:solidFill>
                <a:effectLst/>
                <a:latin typeface="+mj-lt"/>
              </a:rPr>
            </a:br>
            <a:endParaRPr kumimoji="0" lang="tr-TR" altLang="tr-TR" sz="2000" b="0" i="0" u="none" strike="noStrike" cap="none" normalizeH="0" baseline="0" dirty="0">
              <a:ln>
                <a:noFill/>
              </a:ln>
              <a:solidFill>
                <a:schemeClr val="tx1"/>
              </a:solidFill>
              <a:effectLst/>
              <a:latin typeface="+mj-lt"/>
            </a:endParaRPr>
          </a:p>
          <a:p>
            <a:pPr marL="0" indent="0">
              <a:lnSpc>
                <a:spcPct val="110000"/>
              </a:lnSpc>
              <a:buNone/>
            </a:pPr>
            <a:r>
              <a:rPr lang="tr-TR" sz="2000" dirty="0">
                <a:solidFill>
                  <a:schemeClr val="bg1"/>
                </a:solidFill>
              </a:rPr>
              <a:t>.</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9" y="379859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0" i="0" dirty="0">
                <a:solidFill>
                  <a:schemeClr val="bg1"/>
                </a:solidFill>
                <a:effectLst/>
              </a:rPr>
              <a:t>When doing formal verification, module’s properties </a:t>
            </a:r>
            <a:r>
              <a:rPr lang="tr-TR" sz="2000" b="0" i="0" dirty="0" err="1">
                <a:solidFill>
                  <a:schemeClr val="bg1"/>
                </a:solidFill>
                <a:effectLst/>
              </a:rPr>
              <a:t>have</a:t>
            </a:r>
            <a:r>
              <a:rPr lang="tr-TR" sz="2000" b="0" i="0" dirty="0">
                <a:solidFill>
                  <a:schemeClr val="bg1"/>
                </a:solidFill>
                <a:effectLst/>
              </a:rPr>
              <a:t> </a:t>
            </a:r>
            <a:r>
              <a:rPr lang="tr-TR" sz="2000" b="0" i="0" dirty="0" err="1">
                <a:solidFill>
                  <a:schemeClr val="bg1"/>
                </a:solidFill>
                <a:effectLst/>
              </a:rPr>
              <a:t>to</a:t>
            </a:r>
            <a:r>
              <a:rPr lang="tr-TR" sz="2000" b="0" i="0" dirty="0">
                <a:solidFill>
                  <a:schemeClr val="bg1"/>
                </a:solidFill>
                <a:effectLst/>
              </a:rPr>
              <a:t> </a:t>
            </a:r>
            <a:r>
              <a:rPr lang="tr-TR" sz="2000" b="0" i="0" dirty="0" err="1">
                <a:solidFill>
                  <a:schemeClr val="bg1"/>
                </a:solidFill>
                <a:effectLst/>
              </a:rPr>
              <a:t>expresses</a:t>
            </a:r>
            <a:r>
              <a:rPr lang="tr-TR" sz="2000" b="0" i="0" dirty="0">
                <a:solidFill>
                  <a:schemeClr val="bg1"/>
                </a:solidFill>
                <a:effectLst/>
              </a:rPr>
              <a:t> </a:t>
            </a:r>
            <a:r>
              <a:rPr lang="en-US" sz="2000" b="0" i="0" dirty="0">
                <a:solidFill>
                  <a:schemeClr val="bg1"/>
                </a:solidFill>
                <a:effectLst/>
              </a:rPr>
              <a:t>using the Property Specification Language (PSL)</a:t>
            </a:r>
            <a:endParaRPr lang="en-US" sz="2000" b="1" dirty="0">
              <a:solidFill>
                <a:schemeClr val="bg1"/>
              </a:solidFill>
            </a:endParaRPr>
          </a:p>
        </p:txBody>
      </p:sp>
    </p:spTree>
    <p:extLst>
      <p:ext uri="{BB962C8B-B14F-4D97-AF65-F5344CB8AC3E}">
        <p14:creationId xmlns:p14="http://schemas.microsoft.com/office/powerpoint/2010/main" val="304996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a:t>
            </a:r>
            <a:r>
              <a:rPr lang="en-GB" b="1" dirty="0">
                <a:solidFill>
                  <a:srgbClr val="FF0000"/>
                </a:solidFill>
              </a:rPr>
              <a:t>3</a:t>
            </a:r>
            <a:r>
              <a:rPr lang="tr-TR" b="1" dirty="0">
                <a:solidFill>
                  <a:srgbClr val="FF0000"/>
                </a:solidFill>
              </a:rPr>
              <a:t>.1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3</a:t>
            </a:r>
            <a:r>
              <a:rPr lang="tr-TR" b="1" dirty="0">
                <a:solidFill>
                  <a:srgbClr val="FF0000"/>
                </a:solidFill>
              </a:rPr>
              <a:t>.</a:t>
            </a:r>
            <a:r>
              <a:rPr lang="en-GB" b="1" dirty="0">
                <a:solidFill>
                  <a:srgbClr val="FF0000"/>
                </a:solidFill>
              </a:rPr>
              <a:t>2</a:t>
            </a:r>
            <a:r>
              <a:rPr lang="tr-TR" b="1" dirty="0">
                <a:solidFill>
                  <a:srgbClr val="FF0000"/>
                </a:solidFill>
              </a:rPr>
              <a:t> </a:t>
            </a:r>
            <a:r>
              <a:rPr lang="en-GB" b="1" dirty="0">
                <a:solidFill>
                  <a:schemeClr val="bg1"/>
                </a:solidFill>
              </a:rPr>
              <a:t>Entity Declarations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3.3 </a:t>
            </a:r>
            <a:r>
              <a:rPr lang="en-US" b="1" dirty="0">
                <a:solidFill>
                  <a:schemeClr val="bg1"/>
                </a:solidFill>
              </a:rPr>
              <a:t>Architecture Bodies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3.4 </a:t>
            </a:r>
            <a:r>
              <a:rPr lang="en-US" b="1" dirty="0">
                <a:solidFill>
                  <a:schemeClr val="bg1"/>
                </a:solidFill>
              </a:rPr>
              <a:t>Configuration Declarations</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3. Design entities </a:t>
            </a:r>
            <a:r>
              <a:rPr lang="tr-TR" sz="2800" b="1" dirty="0">
                <a:solidFill>
                  <a:srgbClr val="FF0000"/>
                </a:solidFill>
              </a:rPr>
              <a:t>&amp;</a:t>
            </a:r>
            <a:r>
              <a:rPr lang="en-US" sz="2800" b="1" dirty="0">
                <a:solidFill>
                  <a:srgbClr val="FF0000"/>
                </a:solidFill>
              </a:rPr>
              <a:t> configurations</a:t>
            </a: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3</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4127663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54335" y="906516"/>
            <a:ext cx="3247697" cy="3175519"/>
          </a:xfrm>
        </p:spPr>
        <p:txBody>
          <a:bodyPr>
            <a:no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a:t>
            </a:r>
            <a:r>
              <a:rPr lang="tr-TR" sz="1200" b="1" dirty="0">
                <a:solidFill>
                  <a:schemeClr val="bg1"/>
                </a:solidFill>
                <a:latin typeface="Times New Roman" panose="02020603050405020304" pitchFamily="18" charset="0"/>
                <a:cs typeface="Times New Roman" panose="02020603050405020304" pitchFamily="18" charset="0"/>
              </a:rPr>
              <a:t>std</a:t>
            </a:r>
            <a:r>
              <a:rPr lang="tr-TR" sz="1200" b="1" dirty="0">
                <a:solidFill>
                  <a:schemeClr val="bg1"/>
                </a:solidFill>
                <a:effectLst/>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logic</a:t>
            </a:r>
            <a:r>
              <a:rPr lang="tr-TR" sz="1200" b="1" dirty="0">
                <a:solidFill>
                  <a:schemeClr val="bg1"/>
                </a:solidFill>
                <a:effectLst/>
                <a:latin typeface="Times New Roman" panose="02020603050405020304" pitchFamily="18" charset="0"/>
                <a:cs typeface="Times New Roman" panose="02020603050405020304" pitchFamily="18" charset="0"/>
              </a:rPr>
              <a:t>_1164.</a:t>
            </a:r>
            <a:r>
              <a:rPr lang="tr-TR" sz="1200" b="1" dirty="0">
                <a:solidFill>
                  <a:schemeClr val="bg1"/>
                </a:solidFill>
                <a:latin typeface="Times New Roman" panose="02020603050405020304" pitchFamily="18" charset="0"/>
                <a:cs typeface="Times New Roman" panose="02020603050405020304" pitchFamily="18" charset="0"/>
              </a:rPr>
              <a:t>all</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and</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subtype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boolean</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false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true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bit_vector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array</a:t>
            </a:r>
            <a:r>
              <a:rPr lang="tr-TR" sz="1200" b="1" dirty="0">
                <a:solidFill>
                  <a:schemeClr val="bg1"/>
                </a:solidFill>
                <a:effectLst/>
                <a:latin typeface="Times New Roman" panose="02020603050405020304" pitchFamily="18" charset="0"/>
                <a:cs typeface="Times New Roman" panose="02020603050405020304" pitchFamily="18" charset="0"/>
              </a:rPr>
              <a:t> (7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of bit;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(3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word</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7120756" y="2638658"/>
            <a:ext cx="3594539" cy="25960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sum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carry1 &lt;= bit(</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carry2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result &lt;=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if;</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endParaRPr lang="tr-TR"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431627" cy="2862322"/>
          </a:xfrm>
          <a:prstGeom prst="rect">
            <a:avLst/>
          </a:prstGeom>
          <a:noFill/>
        </p:spPr>
        <p:txBody>
          <a:bodyPr wrap="square">
            <a:sp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port (</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clk</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reset</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 of example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 integer := 7;</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Signal declarations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sum, carry1, carry2 : bit := '0';</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Variable declaration (used in a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9" name="Metin kutusu 8">
            <a:extLst>
              <a:ext uri="{FF2B5EF4-FFF2-40B4-BE49-F238E27FC236}">
                <a16:creationId xmlns:a16="http://schemas.microsoft.com/office/drawing/2014/main" id="{3FD668B4-4026-433D-9BA6-DD40E22586F2}"/>
              </a:ext>
            </a:extLst>
          </p:cNvPr>
          <p:cNvSpPr txBox="1"/>
          <p:nvPr/>
        </p:nvSpPr>
        <p:spPr>
          <a:xfrm>
            <a:off x="3775453" y="3654321"/>
            <a:ext cx="3492448" cy="2308324"/>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r>
              <a:rPr lang="en-US" sz="1200" b="1" dirty="0">
                <a:solidFill>
                  <a:schemeClr val="bg1"/>
                </a:solidFill>
                <a:effectLst/>
                <a:latin typeface="Times New Roman" panose="02020603050405020304" pitchFamily="18" charset="0"/>
                <a:cs typeface="Times New Roman" panose="02020603050405020304" pitchFamily="18" charset="0"/>
              </a:rPr>
              <a:t>        variable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sum &lt;= '0';</a:t>
            </a:r>
          </a:p>
          <a:p>
            <a:r>
              <a:rPr lang="en-US" sz="1200" b="1" dirty="0">
                <a:solidFill>
                  <a:schemeClr val="bg1"/>
                </a:solidFill>
                <a:effectLst/>
                <a:latin typeface="Times New Roman" panose="02020603050405020304" pitchFamily="18" charset="0"/>
                <a:cs typeface="Times New Roman" panose="02020603050405020304" pitchFamily="18" charset="0"/>
              </a:rPr>
              <a:t>            carry1 &lt;= '0';</a:t>
            </a:r>
          </a:p>
          <a:p>
            <a:r>
              <a:rPr lang="en-US" sz="1200" b="1" dirty="0">
                <a:solidFill>
                  <a:schemeClr val="bg1"/>
                </a:solidFill>
                <a:effectLst/>
                <a:latin typeface="Times New Roman" panose="02020603050405020304" pitchFamily="18" charset="0"/>
                <a:cs typeface="Times New Roman" panose="02020603050405020304" pitchFamily="18" charset="0"/>
              </a:rPr>
              <a:t>            carry2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result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endParaRPr lang="tr-TR" sz="1200" b="1" dirty="0">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267900" y="791999"/>
            <a:ext cx="2977442" cy="1846659"/>
          </a:xfrm>
          <a:prstGeom prst="rect">
            <a:avLst/>
          </a:prstGeom>
          <a:noFill/>
        </p:spPr>
        <p:txBody>
          <a:bodyPr wrap="square">
            <a:spAutoFit/>
          </a:bodyPr>
          <a:lstStyle/>
          <a:p>
            <a:r>
              <a:rPr lang="en-US"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for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in 0 to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loop</a:t>
            </a:r>
          </a:p>
          <a:p>
            <a:r>
              <a:rPr lang="en-US" sz="1200" b="1" dirty="0">
                <a:solidFill>
                  <a:schemeClr val="bg1"/>
                </a:solidFill>
                <a:effectLst/>
                <a:latin typeface="Times New Roman" panose="02020603050405020304" pitchFamily="18" charset="0"/>
                <a:cs typeface="Times New Roman" panose="02020603050405020304" pitchFamily="18" charset="0"/>
              </a:rPr>
              <a:t>                if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mod 2 = 0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'1';</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else</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loop;</a:t>
            </a:r>
          </a:p>
        </p:txBody>
      </p:sp>
    </p:spTree>
    <p:extLst>
      <p:ext uri="{BB962C8B-B14F-4D97-AF65-F5344CB8AC3E}">
        <p14:creationId xmlns:p14="http://schemas.microsoft.com/office/powerpoint/2010/main" val="235744562"/>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38570" y="583870"/>
            <a:ext cx="3247697" cy="2522484"/>
          </a:xfrm>
        </p:spPr>
        <p:txBody>
          <a:bodyPr>
            <a:noAutofit/>
          </a:bodyPr>
          <a:lstStyle/>
          <a:p>
            <a:pPr marL="0" indent="0">
              <a:lnSpc>
                <a:spcPct val="100000"/>
              </a:lnSpc>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Interface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is </a:t>
            </a:r>
            <a:r>
              <a:rPr lang="tr-TR" sz="1200" b="1" dirty="0" err="1">
                <a:solidFill>
                  <a:schemeClr val="bg1"/>
                </a:solidFill>
                <a:effectLst/>
                <a:latin typeface="Times New Roman" panose="02020603050405020304" pitchFamily="18" charset="0"/>
                <a:cs typeface="Times New Roman" panose="02020603050405020304" pitchFamily="18" charset="0"/>
              </a:rPr>
              <a:t>record</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record</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encapsulation</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635458" cy="1938992"/>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axi4_lite_write_address_type</a:t>
            </a:r>
            <a:r>
              <a:rPr lang="en-US" sz="1200" b="1" dirty="0">
                <a:solidFill>
                  <a:schemeClr val="bg1"/>
                </a:solidFill>
                <a:effectLst/>
                <a:latin typeface="Times New Roman" panose="02020603050405020304" pitchFamily="18" charset="0"/>
                <a:cs typeface="Times New Roman" panose="02020603050405020304" pitchFamily="18" charset="0"/>
              </a:rPr>
              <a:t> is</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en-US" sz="1200" b="1" dirty="0">
                <a:solidFill>
                  <a:schemeClr val="bg1"/>
                </a:solidFill>
                <a:effectLst/>
                <a:latin typeface="Times New Roman" panose="02020603050405020304" pitchFamily="18" charset="0"/>
                <a:cs typeface="Times New Roman" panose="02020603050405020304" pitchFamily="18" charset="0"/>
              </a:rPr>
              <a:t>    : in ;</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end 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 </a:t>
            </a:r>
            <a:endParaRPr lang="tr-TR" sz="1200" b="1" dirty="0">
              <a:solidFill>
                <a:schemeClr val="bg1"/>
              </a:solidFill>
              <a:effectLst/>
              <a:latin typeface="Times New Roman" panose="02020603050405020304" pitchFamily="18" charset="0"/>
              <a:cs typeface="Times New Roman" panose="02020603050405020304" pitchFamily="18" charset="0"/>
            </a:endParaRPr>
          </a:p>
          <a:p>
            <a:endParaRPr lang="tr-TR"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 a view declaration for the mode replacement</a:t>
            </a:r>
          </a:p>
          <a:p>
            <a:endParaRPr lang="en-US" sz="1200" b="1" dirty="0">
              <a:solidFill>
                <a:srgbClr val="DADADA"/>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441320" y="906516"/>
            <a:ext cx="4605367" cy="1200329"/>
          </a:xfrm>
          <a:prstGeom prst="rect">
            <a:avLst/>
          </a:prstGeom>
          <a:noFill/>
        </p:spPr>
        <p:txBody>
          <a:bodyPr wrap="square">
            <a:spAutoFit/>
          </a:bodyPr>
          <a:lstStyle/>
          <a:p>
            <a:r>
              <a:rPr lang="tr-TR" sz="1200" b="1" dirty="0">
                <a:solidFill>
                  <a:schemeClr val="bg1"/>
                </a:solidFill>
                <a:effectLst/>
                <a:latin typeface="Times New Roman" panose="02020603050405020304" pitchFamily="18" charset="0"/>
                <a:cs typeface="Times New Roman" panose="02020603050405020304" pitchFamily="18" charset="0"/>
              </a:rPr>
              <a:t>axi_master1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xi4_lite_master_view ;</a:t>
            </a:r>
          </a:p>
          <a:p>
            <a:r>
              <a:rPr lang="tr-TR" sz="1200" b="1" dirty="0">
                <a:solidFill>
                  <a:schemeClr val="bg1"/>
                </a:solidFill>
                <a:effectLst/>
                <a:latin typeface="Times New Roman" panose="02020603050405020304" pitchFamily="18" charset="0"/>
                <a:cs typeface="Times New Roman" panose="02020603050405020304" pitchFamily="18" charset="0"/>
              </a:rPr>
              <a:t>axi_master2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axi4_lite_master_view of </a:t>
            </a:r>
            <a:r>
              <a:rPr lang="tr-TR" sz="1200" b="1" dirty="0">
                <a:solidFill>
                  <a:schemeClr val="bg1"/>
                </a:solidFill>
                <a:latin typeface="Times New Roman" panose="02020603050405020304" pitchFamily="18" charset="0"/>
                <a:cs typeface="Times New Roman" panose="02020603050405020304" pitchFamily="18" charset="0"/>
              </a:rPr>
              <a:t>ax</a:t>
            </a:r>
            <a:r>
              <a:rPr lang="tr-TR" sz="1200" b="1" dirty="0">
                <a:solidFill>
                  <a:schemeClr val="bg1"/>
                </a:solidFill>
                <a:effectLst/>
                <a:latin typeface="Times New Roman" panose="02020603050405020304" pitchFamily="18" charset="0"/>
                <a:cs typeface="Times New Roman" panose="02020603050405020304" pitchFamily="18" charset="0"/>
              </a:rPr>
              <a:t>i4_lite_type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the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interface</a:t>
            </a:r>
            <a:r>
              <a:rPr lang="tr-TR" sz="1200" b="1" dirty="0">
                <a:solidFill>
                  <a:schemeClr val="bg1"/>
                </a:solidFill>
                <a:effectLst/>
                <a:latin typeface="Times New Roman" panose="02020603050405020304" pitchFamily="18" charset="0"/>
                <a:cs typeface="Times New Roman" panose="02020603050405020304" pitchFamily="18" charset="0"/>
              </a:rPr>
              <a:t> in an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12" name="İçerik Yer Tutucusu 2">
            <a:extLst>
              <a:ext uri="{FF2B5EF4-FFF2-40B4-BE49-F238E27FC236}">
                <a16:creationId xmlns:a16="http://schemas.microsoft.com/office/drawing/2014/main" id="{DD2C3622-72F4-4E22-A453-B9AF885639C2}"/>
              </a:ext>
            </a:extLst>
          </p:cNvPr>
          <p:cNvSpPr txBox="1">
            <a:spLocks/>
          </p:cNvSpPr>
          <p:nvPr/>
        </p:nvSpPr>
        <p:spPr>
          <a:xfrm>
            <a:off x="456250" y="3238280"/>
            <a:ext cx="3247697" cy="252248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library IEEE;</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use IEEE.STD_LOGIC_1164.ALL;</a:t>
            </a:r>
          </a:p>
          <a:p>
            <a:pPr marL="0" indent="0">
              <a:buNone/>
            </a:pPr>
            <a:br>
              <a:rPr lang="en-US" sz="1000" b="1" dirty="0">
                <a:solidFill>
                  <a:schemeClr val="bg1"/>
                </a:solidFill>
                <a:effectLst/>
                <a:latin typeface="Times New Roman" panose="02020603050405020304" pitchFamily="18" charset="0"/>
                <a:cs typeface="Times New Roman" panose="02020603050405020304" pitchFamily="18" charset="0"/>
              </a:rPr>
            </a:br>
            <a:r>
              <a:rPr lang="en-US" sz="1000" b="1" dirty="0">
                <a:solidFill>
                  <a:schemeClr val="bg1"/>
                </a:solidFill>
                <a:effectLst/>
                <a:latin typeface="Times New Roman" panose="02020603050405020304" pitchFamily="18" charset="0"/>
                <a:cs typeface="Times New Roman" panose="02020603050405020304" pitchFamily="18" charset="0"/>
              </a:rPr>
              <a:t>entity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tr-TR" sz="1000" b="1" dirty="0">
                <a:solidFill>
                  <a:schemeClr val="bg1"/>
                </a:solidFill>
                <a:effectLst/>
                <a:latin typeface="Times New Roman" panose="02020603050405020304" pitchFamily="18" charset="0"/>
                <a:cs typeface="Times New Roman" panose="02020603050405020304" pitchFamily="18" charset="0"/>
              </a:rPr>
              <a:t>p</a:t>
            </a:r>
            <a:r>
              <a:rPr lang="en-US" sz="1000" b="1" dirty="0">
                <a:solidFill>
                  <a:schemeClr val="bg1"/>
                </a:solidFill>
                <a:effectLst/>
                <a:latin typeface="Times New Roman" panose="02020603050405020304" pitchFamily="18" charset="0"/>
                <a:cs typeface="Times New Roman" panose="02020603050405020304" pitchFamily="18" charset="0"/>
              </a:rPr>
              <a:t>ort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clk</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reset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signal_in</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signal_out</a:t>
            </a:r>
            <a:r>
              <a:rPr lang="en-US" sz="1000" b="1" dirty="0">
                <a:solidFill>
                  <a:schemeClr val="bg1"/>
                </a:solidFill>
                <a:effectLst/>
                <a:latin typeface="Times New Roman" panose="02020603050405020304" pitchFamily="18" charset="0"/>
                <a:cs typeface="Times New Roman" panose="02020603050405020304" pitchFamily="18" charset="0"/>
              </a:rPr>
              <a:t> : out </a:t>
            </a:r>
            <a:r>
              <a:rPr lang="en-US" sz="1000" b="1" dirty="0" err="1">
                <a:solidFill>
                  <a:schemeClr val="bg1"/>
                </a:solidFill>
                <a:effectLst/>
                <a:latin typeface="Times New Roman" panose="02020603050405020304" pitchFamily="18" charset="0"/>
                <a:cs typeface="Times New Roman" panose="02020603050405020304" pitchFamily="18" charset="0"/>
              </a:rPr>
              <a:t>std_logic</a:t>
            </a:r>
            <a:endParaRPr lang="en-US" sz="10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end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3" name="İçerik Yer Tutucusu 2">
            <a:extLst>
              <a:ext uri="{FF2B5EF4-FFF2-40B4-BE49-F238E27FC236}">
                <a16:creationId xmlns:a16="http://schemas.microsoft.com/office/drawing/2014/main" id="{8C37EDED-6A23-4B86-8804-45061B1D9FA7}"/>
              </a:ext>
            </a:extLst>
          </p:cNvPr>
          <p:cNvSpPr txBox="1">
            <a:spLocks/>
          </p:cNvSpPr>
          <p:nvPr/>
        </p:nvSpPr>
        <p:spPr>
          <a:xfrm>
            <a:off x="3586267" y="3238280"/>
            <a:ext cx="3672248" cy="347197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t</a:t>
            </a:r>
            <a:r>
              <a:rPr lang="en-US" sz="1200" b="1" dirty="0" err="1">
                <a:solidFill>
                  <a:schemeClr val="bg1"/>
                </a:solidFill>
                <a:effectLst/>
                <a:latin typeface="Times New Roman" panose="02020603050405020304" pitchFamily="18" charset="0"/>
                <a:cs typeface="Times New Roman" panose="02020603050405020304" pitchFamily="18" charset="0"/>
              </a:rPr>
              <a:t>iming</a:t>
            </a:r>
            <a:r>
              <a:rPr lang="tr-TR" sz="1200" b="1" dirty="0">
                <a:solidFill>
                  <a:schemeClr val="bg1"/>
                </a:solidFill>
                <a:effectLst/>
                <a:latin typeface="Times New Roman" panose="02020603050405020304" pitchFamily="18" charset="0"/>
                <a:cs typeface="Times New Roman" panose="02020603050405020304" pitchFamily="18" charset="0"/>
              </a:rPr>
              <a:t>_e</a:t>
            </a:r>
            <a:r>
              <a:rPr lang="en-US" sz="1200" b="1" dirty="0" err="1">
                <a:solidFill>
                  <a:schemeClr val="bg1"/>
                </a:solidFill>
                <a:effectLst/>
                <a:latin typeface="Times New Roman" panose="02020603050405020304" pitchFamily="18" charset="0"/>
                <a:cs typeface="Times New Roman" panose="02020603050405020304" pitchFamily="18" charset="0"/>
              </a:rPr>
              <a:t>xample</a:t>
            </a:r>
            <a:r>
              <a:rPr lang="en-US"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 : time := 2.5 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Alias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alias delay : time is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begin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4" name="Metin kutusu 13">
            <a:extLst>
              <a:ext uri="{FF2B5EF4-FFF2-40B4-BE49-F238E27FC236}">
                <a16:creationId xmlns:a16="http://schemas.microsoft.com/office/drawing/2014/main" id="{B8667397-C834-4973-A770-3D4286D10DBB}"/>
              </a:ext>
            </a:extLst>
          </p:cNvPr>
          <p:cNvSpPr txBox="1"/>
          <p:nvPr/>
        </p:nvSpPr>
        <p:spPr>
          <a:xfrm>
            <a:off x="7551683" y="3254593"/>
            <a:ext cx="3389586" cy="1569660"/>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'0' after delay;</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a:t>
            </a:r>
            <a:r>
              <a:rPr lang="en-US" sz="1200" b="1" dirty="0" err="1">
                <a:solidFill>
                  <a:schemeClr val="bg1"/>
                </a:solidFill>
                <a:effectLst/>
                <a:latin typeface="Times New Roman" panose="02020603050405020304" pitchFamily="18" charset="0"/>
                <a:cs typeface="Times New Roman" panose="02020603050405020304" pitchFamily="18" charset="0"/>
              </a:rPr>
              <a:t>signal_in</a:t>
            </a:r>
            <a:r>
              <a:rPr lang="en-US" sz="1200" b="1" dirty="0">
                <a:solidFill>
                  <a:schemeClr val="bg1"/>
                </a:solidFill>
                <a:effectLst/>
                <a:latin typeface="Times New Roman" panose="02020603050405020304" pitchFamily="18" charset="0"/>
                <a:cs typeface="Times New Roman" panose="02020603050405020304" pitchFamily="18" charset="0"/>
              </a:rPr>
              <a:t> after delay;</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15517552"/>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--Component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1642241" y="4619039"/>
            <a:ext cx="4125314" cy="1754326"/>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Group</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 of Ent is</a:t>
            </a:r>
          </a:p>
          <a:p>
            <a:r>
              <a:rPr lang="en-US" sz="1200" b="1" dirty="0">
                <a:solidFill>
                  <a:schemeClr val="bg1"/>
                </a:solidFill>
                <a:effectLst/>
                <a:latin typeface="Times New Roman" panose="02020603050405020304" pitchFamily="18" charset="0"/>
                <a:cs typeface="Times New Roman" panose="02020603050405020304" pitchFamily="18" charset="0"/>
              </a:rPr>
              <a:t>    group operations is (signal &lt;&gt;);</a:t>
            </a:r>
          </a:p>
          <a:p>
            <a:r>
              <a:rPr lang="en-US" sz="1200" b="1" dirty="0">
                <a:solidFill>
                  <a:schemeClr val="bg1"/>
                </a:solidFill>
                <a:effectLst/>
                <a:latin typeface="Times New Roman" panose="02020603050405020304" pitchFamily="18" charset="0"/>
                <a:cs typeface="Times New Roman" panose="02020603050405020304" pitchFamily="18" charset="0"/>
              </a:rPr>
              <a:t>    group adders: operations (x, y, z);</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a1: x &lt;= a + b;</a:t>
            </a:r>
          </a:p>
          <a:p>
            <a:r>
              <a:rPr lang="en-US" sz="1200" b="1" dirty="0">
                <a:solidFill>
                  <a:schemeClr val="bg1"/>
                </a:solidFill>
                <a:effectLst/>
                <a:latin typeface="Times New Roman" panose="02020603050405020304" pitchFamily="18" charset="0"/>
                <a:cs typeface="Times New Roman" panose="02020603050405020304" pitchFamily="18" charset="0"/>
              </a:rPr>
              <a:t>    a2: y &lt;= c + d;</a:t>
            </a:r>
          </a:p>
          <a:p>
            <a:r>
              <a:rPr lang="en-US" sz="1200" b="1" dirty="0">
                <a:solidFill>
                  <a:schemeClr val="bg1"/>
                </a:solidFill>
                <a:effectLst/>
                <a:latin typeface="Times New Roman" panose="02020603050405020304" pitchFamily="18" charset="0"/>
                <a:cs typeface="Times New Roman" panose="02020603050405020304" pitchFamily="18" charset="0"/>
              </a:rPr>
              <a:t>    a3: z &lt;= e + f;</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767555" y="243512"/>
            <a:ext cx="6148550" cy="637097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Attribute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t is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b</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s is t </a:t>
            </a:r>
            <a:r>
              <a:rPr lang="tr-TR" sz="1200" b="1" dirty="0" err="1">
                <a:solidFill>
                  <a:schemeClr val="bg1"/>
                </a:solidFill>
                <a:effectLst/>
                <a:latin typeface="Times New Roman" panose="02020603050405020304" pitchFamily="18" charset="0"/>
                <a:cs typeface="Times New Roman" panose="02020603050405020304" pitchFamily="18" charset="0"/>
              </a:rPr>
              <a:t>range</a:t>
            </a:r>
            <a:r>
              <a:rPr lang="tr-TR" sz="1200" b="1" dirty="0">
                <a:solidFill>
                  <a:schemeClr val="bg1"/>
                </a:solidFill>
                <a:effectLst/>
                <a:latin typeface="Times New Roman" panose="02020603050405020304" pitchFamily="18" charset="0"/>
                <a:cs typeface="Times New Roman" panose="02020603050405020304" pitchFamily="18" charset="0"/>
              </a:rPr>
              <a:t> d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work.my_types.all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my_enum</a:t>
            </a:r>
            <a:r>
              <a:rPr lang="tr-TR" sz="1200" b="1" dirty="0">
                <a:solidFill>
                  <a:schemeClr val="bg1"/>
                </a:solidFill>
                <a:effectLst/>
                <a:latin typeface="Times New Roman" panose="02020603050405020304" pitchFamily="18" charset="0"/>
                <a:cs typeface="Times New Roman" panose="02020603050405020304" pitchFamily="18" charset="0"/>
              </a:rPr>
              <a:t>  : s := d;  </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product'left</a:t>
            </a:r>
            <a:r>
              <a:rPr lang="tr-TR" sz="1200" b="1" dirty="0">
                <a:solidFill>
                  <a:schemeClr val="bg1"/>
                </a:solidFill>
                <a:effectLst/>
                <a:latin typeface="Times New Roman" panose="02020603050405020304" pitchFamily="18" charset="0"/>
                <a:cs typeface="Times New Roman" panose="02020603050405020304" pitchFamily="18" charset="0"/>
              </a:rPr>
              <a:t>) &lt;= '1';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50324917"/>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7.1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7.</a:t>
            </a:r>
            <a:r>
              <a:rPr lang="en-GB" b="1" dirty="0">
                <a:solidFill>
                  <a:srgbClr val="FF0000"/>
                </a:solidFill>
              </a:rPr>
              <a:t>2</a:t>
            </a:r>
            <a:r>
              <a:rPr lang="tr-TR" b="1" dirty="0">
                <a:solidFill>
                  <a:srgbClr val="FF0000"/>
                </a:solidFill>
              </a:rPr>
              <a:t> </a:t>
            </a:r>
            <a:r>
              <a:rPr lang="en-GB" b="1" dirty="0">
                <a:solidFill>
                  <a:schemeClr val="bg1"/>
                </a:solidFill>
              </a:rPr>
              <a:t>Attribute specification</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.3 </a:t>
            </a:r>
            <a:r>
              <a:rPr lang="en-US" b="1" dirty="0">
                <a:solidFill>
                  <a:schemeClr val="bg1"/>
                </a:solidFill>
              </a:rPr>
              <a:t>Configuration specification</a:t>
            </a: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.4 </a:t>
            </a:r>
            <a:r>
              <a:rPr lang="en-US" b="1" dirty="0">
                <a:solidFill>
                  <a:schemeClr val="bg1"/>
                </a:solidFill>
              </a:rPr>
              <a:t>Disconnection specification</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7</a:t>
            </a:r>
            <a:r>
              <a:rPr lang="en-US" sz="2800" b="1" dirty="0">
                <a:solidFill>
                  <a:srgbClr val="FF0000"/>
                </a:solidFill>
              </a:rPr>
              <a:t>. Specifications</a:t>
            </a: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7</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19911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7AE4D7E-FF57-736F-814C-2733129EF9A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3F727A8-AD23-14E9-E776-F68D4E6D399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2170383E-2205-3CE0-0C0A-31EE3046ED9C}"/>
              </a:ext>
            </a:extLst>
          </p:cNvPr>
          <p:cNvSpPr txBox="1"/>
          <p:nvPr/>
        </p:nvSpPr>
        <p:spPr>
          <a:xfrm>
            <a:off x="179293" y="651539"/>
            <a:ext cx="11815482" cy="646331"/>
          </a:xfrm>
          <a:prstGeom prst="rect">
            <a:avLst/>
          </a:prstGeom>
          <a:noFill/>
        </p:spPr>
        <p:txBody>
          <a:bodyPr wrap="square" rtlCol="0">
            <a:spAutoFit/>
          </a:bodyPr>
          <a:lstStyle/>
          <a:p>
            <a:r>
              <a:rPr lang="tr-TR" u="sng" dirty="0">
                <a:solidFill>
                  <a:schemeClr val="bg1"/>
                </a:solidFill>
                <a:latin typeface="Times New Roman" panose="02020603050405020304" pitchFamily="18" charset="0"/>
                <a:cs typeface="Times New Roman" panose="02020603050405020304" pitchFamily="18" charset="0"/>
              </a:rPr>
              <a:t>S</a:t>
            </a:r>
            <a:r>
              <a:rPr lang="en-US" u="sng" dirty="0" err="1">
                <a:solidFill>
                  <a:schemeClr val="bg1"/>
                </a:solidFill>
                <a:latin typeface="Times New Roman" panose="02020603050405020304" pitchFamily="18" charset="0"/>
                <a:cs typeface="Times New Roman" panose="02020603050405020304" pitchFamily="18" charset="0"/>
              </a:rPr>
              <a:t>pecifications</a:t>
            </a:r>
            <a:r>
              <a:rPr lang="en-US" dirty="0">
                <a:solidFill>
                  <a:schemeClr val="bg1"/>
                </a:solidFill>
                <a:latin typeface="Times New Roman" panose="02020603050405020304" pitchFamily="18" charset="0"/>
                <a:cs typeface="Times New Roman" panose="02020603050405020304" pitchFamily="18" charset="0"/>
              </a:rPr>
              <a:t> in VHDL, which define additional properties or configurations for design elements, </a:t>
            </a:r>
            <a:r>
              <a:rPr lang="tr-TR" dirty="0">
                <a:solidFill>
                  <a:schemeClr val="bg1"/>
                </a:solidFill>
                <a:latin typeface="Times New Roman" panose="02020603050405020304" pitchFamily="18" charset="0"/>
                <a:cs typeface="Times New Roman" panose="02020603050405020304" pitchFamily="18" charset="0"/>
              </a:rPr>
              <a:t>increasing</a:t>
            </a:r>
            <a:r>
              <a:rPr lang="en-US" dirty="0">
                <a:solidFill>
                  <a:schemeClr val="bg1"/>
                </a:solidFill>
                <a:latin typeface="Times New Roman" panose="02020603050405020304" pitchFamily="18" charset="0"/>
                <a:cs typeface="Times New Roman" panose="02020603050405020304" pitchFamily="18" charset="0"/>
              </a:rPr>
              <a:t> clarity, control, and customization in hardware modeling.</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AD4F8D2-362B-CBF4-089B-691882888FAC}"/>
              </a:ext>
            </a:extLst>
          </p:cNvPr>
          <p:cNvSpPr txBox="1"/>
          <p:nvPr/>
        </p:nvSpPr>
        <p:spPr>
          <a:xfrm>
            <a:off x="179294" y="2735133"/>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a:t>
            </a:r>
            <a:r>
              <a:rPr lang="en-US" dirty="0" err="1">
                <a:solidFill>
                  <a:schemeClr val="bg1"/>
                </a:solidFill>
                <a:latin typeface="Times New Roman" panose="02020603050405020304" pitchFamily="18" charset="0"/>
                <a:cs typeface="Times New Roman" panose="02020603050405020304" pitchFamily="18" charset="0"/>
              </a:rPr>
              <a:t>ssociate</a:t>
            </a:r>
            <a:r>
              <a:rPr lang="en-US" dirty="0">
                <a:solidFill>
                  <a:schemeClr val="bg1"/>
                </a:solidFill>
                <a:latin typeface="Times New Roman" panose="02020603050405020304" pitchFamily="18" charset="0"/>
                <a:cs typeface="Times New Roman" panose="02020603050405020304" pitchFamily="18" charset="0"/>
              </a:rPr>
              <a:t> attributes with VHDL objects </a:t>
            </a:r>
            <a:r>
              <a:rPr lang="en-US" u="sng" dirty="0">
                <a:solidFill>
                  <a:schemeClr val="bg1"/>
                </a:solidFill>
                <a:latin typeface="Times New Roman" panose="02020603050405020304" pitchFamily="18" charset="0"/>
                <a:cs typeface="Times New Roman" panose="02020603050405020304" pitchFamily="18" charset="0"/>
              </a:rPr>
              <a:t>to define additional properties</a:t>
            </a:r>
            <a:r>
              <a:rPr lang="en-US" dirty="0">
                <a:solidFill>
                  <a:schemeClr val="bg1"/>
                </a:solidFill>
                <a:latin typeface="Times New Roman" panose="02020603050405020304" pitchFamily="18" charset="0"/>
                <a:cs typeface="Times New Roman" panose="02020603050405020304" pitchFamily="18" charset="0"/>
              </a:rPr>
              <a:t> or </a:t>
            </a:r>
            <a:r>
              <a:rPr lang="en-US" u="sng" dirty="0">
                <a:solidFill>
                  <a:schemeClr val="bg1"/>
                </a:solidFill>
                <a:latin typeface="Times New Roman" panose="02020603050405020304" pitchFamily="18" charset="0"/>
                <a:cs typeface="Times New Roman" panose="02020603050405020304" pitchFamily="18" charset="0"/>
              </a:rPr>
              <a:t>behaviors</a:t>
            </a:r>
            <a:r>
              <a:rPr lang="en-US" dirty="0">
                <a:solidFill>
                  <a:schemeClr val="bg1"/>
                </a:solidFill>
                <a:latin typeface="Times New Roman" panose="02020603050405020304" pitchFamily="18" charset="0"/>
                <a:cs typeface="Times New Roman" panose="02020603050405020304" pitchFamily="18" charset="0"/>
              </a:rPr>
              <a:t>.</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57B0E83-DDBD-25EE-8EF3-973FEBFA2EA5}"/>
              </a:ext>
            </a:extLst>
          </p:cNvPr>
          <p:cNvSpPr txBox="1"/>
          <p:nvPr/>
        </p:nvSpPr>
        <p:spPr>
          <a:xfrm>
            <a:off x="179293" y="3497039"/>
            <a:ext cx="4143600"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cin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cout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adder</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others: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25</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77</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capaticance</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all: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 p</a:t>
            </a:r>
            <a:r>
              <a:rPr lang="tr-TR" sz="1100" b="1" dirty="0">
                <a:solidFill>
                  <a:schemeClr val="bg1"/>
                </a:solidFill>
                <a:latin typeface="Times New Roman" panose="02020603050405020304" pitchFamily="18" charset="0"/>
                <a:cs typeface="Times New Roman" panose="02020603050405020304" pitchFamily="18" charset="0"/>
              </a:rPr>
              <a:t>f</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implementation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tx1">
                    <a:lumMod val="50000"/>
                  </a:schemeClr>
                </a:solidFill>
                <a:latin typeface="Times New Roman" panose="02020603050405020304" pitchFamily="18" charset="0"/>
                <a:cs typeface="Times New Roman" panose="02020603050405020304" pitchFamily="18" charset="0"/>
              </a:rPr>
              <a:t>"74</a:t>
            </a:r>
            <a:r>
              <a:rPr lang="tr-TR" sz="1100" b="1" dirty="0">
                <a:solidFill>
                  <a:schemeClr val="tx1">
                    <a:lumMod val="50000"/>
                  </a:schemeClr>
                </a:solidFill>
                <a:latin typeface="Times New Roman" panose="02020603050405020304" pitchFamily="18" charset="0"/>
                <a:cs typeface="Times New Roman" panose="02020603050405020304" pitchFamily="18" charset="0"/>
              </a:rPr>
              <a:t>ls</a:t>
            </a:r>
            <a:r>
              <a:rPr lang="en-US" sz="1100" b="1" dirty="0">
                <a:solidFill>
                  <a:schemeClr val="tx1">
                    <a:lumMod val="50000"/>
                  </a:schemeClr>
                </a:solidFill>
                <a:latin typeface="Times New Roman" panose="02020603050405020304" pitchFamily="18" charset="0"/>
                <a:cs typeface="Times New Roman" panose="02020603050405020304" pitchFamily="18" charset="0"/>
              </a:rPr>
              <a:t>152"</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rising</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delay</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t>
            </a:r>
            <a:r>
              <a:rPr lang="en-US" sz="1100" b="1" dirty="0">
                <a:solidFill>
                  <a:schemeClr val="bg1"/>
                </a:solidFill>
                <a:latin typeface="Times New Roman" panose="02020603050405020304" pitchFamily="18" charset="0"/>
                <a:cs typeface="Times New Roman" panose="02020603050405020304" pitchFamily="18" charset="0"/>
              </a:rPr>
              <a:t>2</a:t>
            </a:r>
            <a:r>
              <a:rPr lang="tr-TR" sz="1100" b="1" dirty="0">
                <a:solidFill>
                  <a:schemeClr val="bg1"/>
                </a:solidFill>
                <a:latin typeface="Times New Roman" panose="02020603050405020304" pitchFamily="18" charset="0"/>
                <a:cs typeface="Times New Roman" panose="02020603050405020304" pitchFamily="18" charset="0"/>
              </a:rPr>
              <a:t>q</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7.2</a:t>
            </a:r>
            <a:r>
              <a:rPr lang="en-US" sz="1100" b="1" dirty="0">
                <a:solidFill>
                  <a:schemeClr val="bg1"/>
                </a:solidFill>
                <a:latin typeface="Times New Roman" panose="02020603050405020304" pitchFamily="18" charset="0"/>
                <a:cs typeface="Times New Roman" panose="02020603050405020304" pitchFamily="18" charset="0"/>
              </a:rPr>
              <a:t> ns;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525D868-B75F-8D80-40B9-ABEE2ACF1292}"/>
              </a:ext>
            </a:extLst>
          </p:cNvPr>
          <p:cNvSpPr txBox="1"/>
          <p:nvPr/>
        </p:nvSpPr>
        <p:spPr>
          <a:xfrm>
            <a:off x="4580964" y="2735131"/>
            <a:ext cx="4141983" cy="648000"/>
          </a:xfrm>
          <a:prstGeom prst="rect">
            <a:avLst/>
          </a:prstGeom>
          <a:noFill/>
          <a:ln>
            <a:solidFill>
              <a:schemeClr val="bg1"/>
            </a:solidFill>
          </a:ln>
        </p:spPr>
        <p:txBody>
          <a:bodyPr wrap="square" rtlCol="0">
            <a:spAutoFit/>
          </a:bodyPr>
          <a:lstStyle/>
          <a:p>
            <a:pPr algn="just"/>
            <a:r>
              <a:rPr lang="tr-TR" sz="1600" dirty="0">
                <a:solidFill>
                  <a:schemeClr val="bg1"/>
                </a:solidFill>
                <a:latin typeface="Times New Roman" panose="02020603050405020304" pitchFamily="18" charset="0"/>
                <a:cs typeface="Times New Roman" panose="02020603050405020304" pitchFamily="18" charset="0"/>
              </a:rPr>
              <a:t>D</a:t>
            </a:r>
            <a:r>
              <a:rPr lang="en-US" sz="1600" dirty="0" err="1">
                <a:solidFill>
                  <a:schemeClr val="bg1"/>
                </a:solidFill>
                <a:latin typeface="Times New Roman" panose="02020603050405020304" pitchFamily="18" charset="0"/>
                <a:cs typeface="Times New Roman" panose="02020603050405020304" pitchFamily="18" charset="0"/>
              </a:rPr>
              <a:t>efine</a:t>
            </a:r>
            <a:r>
              <a:rPr lang="en-US" sz="1600" dirty="0">
                <a:solidFill>
                  <a:schemeClr val="bg1"/>
                </a:solidFill>
                <a:latin typeface="Times New Roman" panose="02020603050405020304" pitchFamily="18" charset="0"/>
                <a:cs typeface="Times New Roman" panose="02020603050405020304" pitchFamily="18" charset="0"/>
              </a:rPr>
              <a:t> how components are bound to specific entities or architectures within a design.</a:t>
            </a:r>
            <a:endParaRPr lang="tr-TR"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5CF30D3-DE25-46A4-7F83-F225E58F7DFA}"/>
              </a:ext>
            </a:extLst>
          </p:cNvPr>
          <p:cNvSpPr txBox="1"/>
          <p:nvPr/>
        </p:nvSpPr>
        <p:spPr>
          <a:xfrm>
            <a:off x="4580964" y="3497040"/>
            <a:ext cx="4141983" cy="2123658"/>
          </a:xfrm>
          <a:prstGeom prst="rect">
            <a:avLst/>
          </a:prstGeom>
          <a:noFill/>
          <a:ln>
            <a:solidFill>
              <a:schemeClr val="bg1"/>
            </a:solidFill>
          </a:ln>
        </p:spPr>
        <p:txBody>
          <a:bodyPr wrap="square" rtlCol="0">
            <a:spAutoFit/>
          </a:bodyPr>
          <a:lstStyle/>
          <a:p>
            <a:r>
              <a:rPr lang="tr-TR" sz="1100" b="1" dirty="0">
                <a:solidFill>
                  <a:srgbClr val="FFFF00"/>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accent3">
                    <a:lumMod val="50000"/>
                  </a:schemeClr>
                </a:solidFill>
                <a:latin typeface="Times New Roman" panose="02020603050405020304" pitchFamily="18" charset="0"/>
                <a:cs typeface="Times New Roman" panose="02020603050405020304" pitchFamily="18" charset="0"/>
              </a:rPr>
              <a:t>work</a:t>
            </a:r>
            <a:r>
              <a:rPr lang="tr-TR" sz="1100" b="1" dirty="0">
                <a:solidFill>
                  <a:schemeClr val="bg1"/>
                </a:solidFill>
                <a:latin typeface="Times New Roman" panose="02020603050405020304" pitchFamily="18" charset="0"/>
                <a:cs typeface="Times New Roman" panose="02020603050405020304" pitchFamily="18" charset="0"/>
              </a:rPr>
              <a:t>.global_signals.</a:t>
            </a:r>
            <a:r>
              <a:rPr lang="tr-TR" sz="1100" b="1" dirty="0">
                <a:solidFill>
                  <a:srgbClr val="FFFF00"/>
                </a:solidFill>
                <a:latin typeface="Times New Roman" panose="02020603050405020304" pitchFamily="18" charset="0"/>
                <a:cs typeface="Times New Roman" panose="02020603050405020304" pitchFamily="18" charset="0"/>
              </a:rPr>
              <a:t>all</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 </a:t>
            </a:r>
            <a:r>
              <a:rPr lang="tr-TR" sz="1100" b="1" dirty="0">
                <a:solidFill>
                  <a:srgbClr val="FFFF00"/>
                </a:solidFill>
                <a:latin typeface="Times New Roman" panose="02020603050405020304" pitchFamily="18" charset="0"/>
                <a:cs typeface="Times New Roman" panose="02020603050405020304" pitchFamily="18" charset="0"/>
              </a:rPr>
              <a:t>of</a:t>
            </a:r>
            <a:r>
              <a:rPr lang="tr-TR" sz="1100" b="1" dirty="0">
                <a:solidFill>
                  <a:schemeClr val="bg1"/>
                </a:solidFill>
                <a:latin typeface="Times New Roman" panose="02020603050405020304" pitchFamily="18" charset="0"/>
                <a:cs typeface="Times New Roman" panose="02020603050405020304" pitchFamily="18" charset="0"/>
              </a:rPr>
              <a:t> half_adder </a:t>
            </a:r>
            <a:r>
              <a:rPr lang="tr-TR" sz="1100" b="1" dirty="0">
                <a:solidFill>
                  <a:srgbClr val="FFFF00"/>
                </a:solidFill>
                <a:latin typeface="Times New Roman" panose="02020603050405020304" pitchFamily="18" charset="0"/>
                <a:cs typeface="Times New Roman" panose="02020603050405020304" pitchFamily="18" charset="0"/>
              </a:rPr>
              <a:t>is</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structure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l1: xor_gate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2.9</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3.6</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l2: and_gate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2.8</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3.25</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port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(i2 =&gt; tied_high);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a:t>
            </a:r>
          </a:p>
        </p:txBody>
      </p:sp>
      <p:sp>
        <p:nvSpPr>
          <p:cNvPr id="14" name="TextBox 13">
            <a:extLst>
              <a:ext uri="{FF2B5EF4-FFF2-40B4-BE49-F238E27FC236}">
                <a16:creationId xmlns:a16="http://schemas.microsoft.com/office/drawing/2014/main" id="{AB9A7700-E42F-681A-CAA5-9997DAD65C75}"/>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tr-TR" sz="1200" dirty="0">
                <a:solidFill>
                  <a:schemeClr val="bg1"/>
                </a:solidFill>
                <a:latin typeface="Times New Roman" panose="02020603050405020304" pitchFamily="18" charset="0"/>
                <a:cs typeface="Times New Roman" panose="02020603050405020304" pitchFamily="18" charset="0"/>
              </a:rPr>
              <a:t>D</a:t>
            </a:r>
            <a:r>
              <a:rPr lang="en-US" sz="1200" dirty="0" err="1">
                <a:solidFill>
                  <a:schemeClr val="bg1"/>
                </a:solidFill>
                <a:latin typeface="Times New Roman" panose="02020603050405020304" pitchFamily="18" charset="0"/>
                <a:cs typeface="Times New Roman" panose="02020603050405020304" pitchFamily="18" charset="0"/>
              </a:rPr>
              <a:t>efine</a:t>
            </a:r>
            <a:r>
              <a:rPr lang="en-US" sz="1200" dirty="0">
                <a:solidFill>
                  <a:schemeClr val="bg1"/>
                </a:solidFill>
                <a:latin typeface="Times New Roman" panose="02020603050405020304" pitchFamily="18" charset="0"/>
                <a:cs typeface="Times New Roman" panose="02020603050405020304" pitchFamily="18" charset="0"/>
              </a:rPr>
              <a:t> conditions under which </a:t>
            </a:r>
            <a:r>
              <a:rPr lang="en-US" sz="1200" u="sng" dirty="0">
                <a:solidFill>
                  <a:schemeClr val="bg1"/>
                </a:solidFill>
                <a:latin typeface="Times New Roman" panose="02020603050405020304" pitchFamily="18" charset="0"/>
                <a:cs typeface="Times New Roman" panose="02020603050405020304" pitchFamily="18" charset="0"/>
              </a:rPr>
              <a:t>resolved signals</a:t>
            </a:r>
            <a:r>
              <a:rPr lang="en-US" sz="1200" dirty="0">
                <a:solidFill>
                  <a:schemeClr val="bg1"/>
                </a:solidFill>
                <a:latin typeface="Times New Roman" panose="02020603050405020304" pitchFamily="18" charset="0"/>
                <a:cs typeface="Times New Roman" panose="02020603050405020304" pitchFamily="18" charset="0"/>
              </a:rPr>
              <a:t> can be disconnected </a:t>
            </a:r>
            <a:r>
              <a:rPr lang="en-US" sz="1200" u="sng" dirty="0">
                <a:solidFill>
                  <a:schemeClr val="bg1"/>
                </a:solidFill>
                <a:latin typeface="Times New Roman" panose="02020603050405020304" pitchFamily="18" charset="0"/>
                <a:cs typeface="Times New Roman" panose="02020603050405020304" pitchFamily="18" charset="0"/>
              </a:rPr>
              <a:t>during simulation</a:t>
            </a:r>
            <a:r>
              <a:rPr lang="en-US" sz="1200" dirty="0">
                <a:solidFill>
                  <a:schemeClr val="bg1"/>
                </a:solidFill>
                <a:latin typeface="Times New Roman" panose="02020603050405020304" pitchFamily="18" charset="0"/>
                <a:cs typeface="Times New Roman" panose="02020603050405020304" pitchFamily="18" charset="0"/>
              </a:rPr>
              <a:t>.</a:t>
            </a:r>
            <a:endParaRPr lang="tr-TR" sz="12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73034A1-8EA5-AF59-93E7-12DE06DF6CF7}"/>
              </a:ext>
            </a:extLst>
          </p:cNvPr>
          <p:cNvSpPr txBox="1"/>
          <p:nvPr/>
        </p:nvSpPr>
        <p:spPr>
          <a:xfrm>
            <a:off x="8982634" y="3497039"/>
            <a:ext cx="3012142"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 ns;</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others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err="1">
                <a:solidFill>
                  <a:schemeClr val="bg1"/>
                </a:solidFill>
                <a:latin typeface="Times New Roman" panose="02020603050405020304" pitchFamily="18" charset="0"/>
                <a:cs typeface="Times New Roman" panose="02020603050405020304" pitchFamily="18" charset="0"/>
              </a:rPr>
              <a:t>ms</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all</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273</a:t>
            </a:r>
            <a:r>
              <a:rPr lang="en-US" sz="1100" b="1" dirty="0">
                <a:solidFill>
                  <a:schemeClr val="bg1"/>
                </a:solidFill>
                <a:latin typeface="Times New Roman" panose="02020603050405020304" pitchFamily="18" charset="0"/>
                <a:cs typeface="Times New Roman" panose="02020603050405020304" pitchFamily="18" charset="0"/>
              </a:rPr>
              <a:t> us;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r>
              <a:rPr lang="tr-TR" sz="1100" b="1" dirty="0">
                <a:solidFill>
                  <a:schemeClr val="bg1"/>
                </a:solidFill>
                <a:latin typeface="Times New Roman" panose="02020603050405020304" pitchFamily="18" charset="0"/>
                <a:cs typeface="Times New Roman" panose="02020603050405020304" pitchFamily="18" charset="0"/>
              </a:rPr>
              <a:t>10 ns, 5 ms and 273 us </a:t>
            </a:r>
            <a:r>
              <a:rPr lang="tr-TR" sz="1100" b="1" dirty="0" err="1">
                <a:solidFill>
                  <a:schemeClr val="bg1"/>
                </a:solidFill>
                <a:latin typeface="Times New Roman" panose="02020603050405020304" pitchFamily="18" charset="0"/>
                <a:cs typeface="Times New Roman" panose="02020603050405020304" pitchFamily="18" charset="0"/>
              </a:rPr>
              <a:t>are</a:t>
            </a:r>
            <a:r>
              <a:rPr lang="tr-TR" sz="1100" b="1" dirty="0">
                <a:solidFill>
                  <a:schemeClr val="bg1"/>
                </a:solidFill>
                <a:latin typeface="Times New Roman" panose="02020603050405020304" pitchFamily="18" charset="0"/>
                <a:cs typeface="Times New Roman" panose="02020603050405020304" pitchFamily="18" charset="0"/>
              </a:rPr>
              <a:t> </a:t>
            </a:r>
            <a:endParaRPr lang="en-GB" sz="1100" b="1" dirty="0">
              <a:solidFill>
                <a:schemeClr val="bg1"/>
              </a:solidFill>
              <a:latin typeface="Times New Roman" panose="02020603050405020304" pitchFamily="18" charset="0"/>
              <a:cs typeface="Times New Roman" panose="02020603050405020304" pitchFamily="18" charset="0"/>
            </a:endParaRPr>
          </a:p>
          <a:p>
            <a:r>
              <a:rPr lang="tr-TR" sz="1100" b="1" dirty="0" err="1">
                <a:solidFill>
                  <a:schemeClr val="bg1"/>
                </a:solidFill>
                <a:latin typeface="Times New Roman" panose="02020603050405020304" pitchFamily="18" charset="0"/>
                <a:cs typeface="Times New Roman" panose="02020603050405020304" pitchFamily="18" charset="0"/>
              </a:rPr>
              <a:t>just</a:t>
            </a:r>
            <a:r>
              <a:rPr lang="tr-TR" sz="1100" b="1" dirty="0">
                <a:solidFill>
                  <a:schemeClr val="bg1"/>
                </a:solidFill>
                <a:latin typeface="Times New Roman" panose="02020603050405020304" pitchFamily="18" charset="0"/>
                <a:cs typeface="Times New Roman" panose="02020603050405020304" pitchFamily="18" charset="0"/>
              </a:rPr>
              <a:t> arbitrary time expressions.</a:t>
            </a:r>
          </a:p>
        </p:txBody>
      </p:sp>
      <p:sp>
        <p:nvSpPr>
          <p:cNvPr id="17" name="TextBox 16">
            <a:extLst>
              <a:ext uri="{FF2B5EF4-FFF2-40B4-BE49-F238E27FC236}">
                <a16:creationId xmlns:a16="http://schemas.microsoft.com/office/drawing/2014/main" id="{1ECC9D50-13FA-A96E-CD55-FF528B8F248B}"/>
              </a:ext>
            </a:extLst>
          </p:cNvPr>
          <p:cNvSpPr txBox="1"/>
          <p:nvPr/>
        </p:nvSpPr>
        <p:spPr>
          <a:xfrm>
            <a:off x="3766794" y="5343697"/>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EX-1</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B5E72B1-CB42-495F-4014-70DB29E92F80}"/>
              </a:ext>
            </a:extLst>
          </p:cNvPr>
          <p:cNvSpPr txBox="1"/>
          <p:nvPr/>
        </p:nvSpPr>
        <p:spPr>
          <a:xfrm>
            <a:off x="11427833" y="5343698"/>
            <a:ext cx="566942"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EX-3</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019E2E1-0AF2-931D-AD91-0FED5E8555BB}"/>
              </a:ext>
            </a:extLst>
          </p:cNvPr>
          <p:cNvSpPr txBox="1"/>
          <p:nvPr/>
        </p:nvSpPr>
        <p:spPr>
          <a:xfrm>
            <a:off x="8166847" y="5343699"/>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EX-2</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A2225962-5C79-AEB4-3A9A-E65AB6A89784}"/>
              </a:ext>
            </a:extLst>
          </p:cNvPr>
          <p:cNvSpPr txBox="1">
            <a:spLocks/>
          </p:cNvSpPr>
          <p:nvPr/>
        </p:nvSpPr>
        <p:spPr bwMode="auto">
          <a:xfrm>
            <a:off x="1093692" y="1731991"/>
            <a:ext cx="2313183"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.2</a:t>
            </a:r>
            <a:r>
              <a:rPr lang="tr-TR"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ATTRIBUTE</a:t>
            </a:r>
            <a:r>
              <a:rPr lang="en-GB" sz="2500" b="1" dirty="0">
                <a:solidFill>
                  <a:schemeClr val="bg1"/>
                </a:solidFill>
                <a:latin typeface="Tw Cen MT (Body)"/>
                <a:cs typeface="Times New Roman" panose="02020603050405020304" pitchFamily="18" charset="0"/>
              </a:rPr>
              <a:t> </a:t>
            </a:r>
            <a:endParaRPr lang="tr-TR" sz="2500" b="1" dirty="0">
              <a:solidFill>
                <a:schemeClr val="bg1"/>
              </a:solidFill>
              <a:latin typeface="Tw Cen MT (Body)"/>
              <a:cs typeface="Times New Roman" panose="02020603050405020304" pitchFamily="18" charset="0"/>
            </a:endParaRP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571B86B-4855-AF09-D1BB-21E61477A96A}"/>
              </a:ext>
            </a:extLst>
          </p:cNvPr>
          <p:cNvSpPr txBox="1">
            <a:spLocks/>
          </p:cNvSpPr>
          <p:nvPr/>
        </p:nvSpPr>
        <p:spPr bwMode="auto">
          <a:xfrm>
            <a:off x="5126483" y="1731991"/>
            <a:ext cx="2993924"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3 </a:t>
            </a:r>
            <a:r>
              <a:rPr lang="tr-TR" sz="2500" b="1" dirty="0">
                <a:solidFill>
                  <a:schemeClr val="bg1"/>
                </a:solidFill>
                <a:latin typeface="Tw Cen MT (Body)"/>
                <a:cs typeface="Times New Roman" panose="02020603050405020304" pitchFamily="18" charset="0"/>
              </a:rPr>
              <a:t>CONFIGURATION</a:t>
            </a: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3B5E31-AE2B-D365-43A6-3044A06AA2EE}"/>
              </a:ext>
            </a:extLst>
          </p:cNvPr>
          <p:cNvSpPr txBox="1">
            <a:spLocks/>
          </p:cNvSpPr>
          <p:nvPr/>
        </p:nvSpPr>
        <p:spPr bwMode="auto">
          <a:xfrm>
            <a:off x="9034809" y="1731991"/>
            <a:ext cx="2907792" cy="10539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ea typeface="+mj-ea"/>
                <a:cs typeface="Times New Roman" panose="02020603050405020304" pitchFamily="18" charset="0"/>
              </a:rPr>
              <a:t>DISCONNECTION </a:t>
            </a:r>
          </a:p>
          <a:p>
            <a:pPr marL="0" indent="0" algn="ctr">
              <a:spcAft>
                <a:spcPts val="1200"/>
              </a:spcAft>
              <a:buNone/>
            </a:pPr>
            <a:r>
              <a:rPr lang="tr-TR" sz="2500" b="1" dirty="0">
                <a:solidFill>
                  <a:schemeClr val="bg1"/>
                </a:solidFill>
                <a:latin typeface="Tw Cen MT (Body)"/>
                <a:ea typeface="+mj-ea"/>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6" name="TextBox 5">
            <a:extLst>
              <a:ext uri="{FF2B5EF4-FFF2-40B4-BE49-F238E27FC236}">
                <a16:creationId xmlns:a16="http://schemas.microsoft.com/office/drawing/2014/main" id="{073633E1-D00B-7E83-B115-56526C56ABCE}"/>
              </a:ext>
            </a:extLst>
          </p:cNvPr>
          <p:cNvSpPr txBox="1"/>
          <p:nvPr/>
        </p:nvSpPr>
        <p:spPr>
          <a:xfrm>
            <a:off x="4516945" y="6143917"/>
            <a:ext cx="5797119" cy="307777"/>
          </a:xfrm>
          <a:prstGeom prst="rect">
            <a:avLst/>
          </a:prstGeom>
          <a:noFill/>
        </p:spPr>
        <p:txBody>
          <a:bodyPr wrap="square" rtlCol="0">
            <a:spAutoFit/>
          </a:bodyPr>
          <a:lstStyle/>
          <a:p>
            <a:r>
              <a:rPr lang="tr-TR" sz="1400" b="1" dirty="0">
                <a:solidFill>
                  <a:schemeClr val="bg1"/>
                </a:solidFill>
                <a:latin typeface="Times New Roman" panose="02020603050405020304" pitchFamily="18" charset="0"/>
                <a:cs typeface="Times New Roman" panose="02020603050405020304" pitchFamily="18" charset="0"/>
              </a:rPr>
              <a:t>All of the examples are taken from "</a:t>
            </a:r>
            <a:r>
              <a:rPr lang="tr-TR" sz="1400" b="1" i="1" u="sng" dirty="0">
                <a:solidFill>
                  <a:schemeClr val="bg1"/>
                </a:solidFill>
                <a:latin typeface="Times New Roman" panose="02020603050405020304" pitchFamily="18" charset="0"/>
                <a:cs typeface="Times New Roman" panose="02020603050405020304" pitchFamily="18" charset="0"/>
              </a:rPr>
              <a:t>IEEE1076-2019"</a:t>
            </a:r>
            <a:r>
              <a:rPr lang="tr-TR" sz="1400" b="1" dirty="0">
                <a:solidFill>
                  <a:schemeClr val="bg1"/>
                </a:solidFill>
                <a:latin typeface="Times New Roman" panose="02020603050405020304" pitchFamily="18" charset="0"/>
                <a:cs typeface="Times New Roman" panose="02020603050405020304" pitchFamily="18" charset="0"/>
              </a:rPr>
              <a:t>  </a:t>
            </a:r>
            <a:r>
              <a:rPr lang="en-GB" sz="1400" b="1" dirty="0">
                <a:solidFill>
                  <a:schemeClr val="bg1"/>
                </a:solidFill>
                <a:latin typeface="Times New Roman" panose="02020603050405020304" pitchFamily="18" charset="0"/>
                <a:cs typeface="Times New Roman" panose="02020603050405020304" pitchFamily="18" charset="0"/>
              </a:rPr>
              <a:t>document</a:t>
            </a:r>
            <a:endParaRPr lang="tr-TR"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3480803"/>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1FC816E-2F46-97BD-72F5-9B3282C1A16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B4B4567-EB9B-21D0-AB68-292AC39E9711}"/>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8</a:t>
            </a:r>
            <a:r>
              <a:rPr lang="en-US" sz="2800" b="1" dirty="0">
                <a:solidFill>
                  <a:srgbClr val="FF0000"/>
                </a:solidFill>
              </a:rPr>
              <a:t>. </a:t>
            </a:r>
            <a:r>
              <a:rPr lang="tr-TR" sz="2800" b="1" dirty="0">
                <a:solidFill>
                  <a:srgbClr val="FF0000"/>
                </a:solidFill>
              </a:rPr>
              <a:t>NAMES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3E93FC11-0523-DD8D-A7D9-E613295F7E6F}"/>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.2 </a:t>
            </a:r>
            <a:r>
              <a:rPr lang="en-US" b="1" dirty="0">
                <a:solidFill>
                  <a:schemeClr val="bg1"/>
                </a:solidFill>
              </a:rPr>
              <a:t>S</a:t>
            </a:r>
            <a:r>
              <a:rPr lang="tr-TR" b="1" dirty="0">
                <a:solidFill>
                  <a:schemeClr val="bg1"/>
                </a:solidFill>
              </a:rPr>
              <a:t>imple Names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.3 </a:t>
            </a:r>
            <a:r>
              <a:rPr lang="tr-TR" b="1" dirty="0">
                <a:solidFill>
                  <a:schemeClr val="bg1"/>
                </a:solidFill>
              </a:rPr>
              <a:t>Selected</a:t>
            </a:r>
            <a:r>
              <a:rPr lang="en-US" b="1" dirty="0">
                <a:solidFill>
                  <a:schemeClr val="bg1"/>
                </a:solidFill>
              </a:rPr>
              <a:t> </a:t>
            </a:r>
            <a:r>
              <a:rPr lang="tr-TR" b="1" dirty="0">
                <a:solidFill>
                  <a:schemeClr val="bg1"/>
                </a:solidFill>
              </a:rPr>
              <a:t>Names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8</a:t>
            </a:r>
            <a:r>
              <a:rPr lang="en-US" b="1" dirty="0">
                <a:solidFill>
                  <a:srgbClr val="FF0000"/>
                </a:solidFill>
              </a:rPr>
              <a:t>.4 </a:t>
            </a:r>
            <a:r>
              <a:rPr lang="tr-TR" b="1" dirty="0">
                <a:solidFill>
                  <a:schemeClr val="bg1"/>
                </a:solidFill>
              </a:rPr>
              <a:t>Indexed Names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.5 </a:t>
            </a:r>
            <a:r>
              <a:rPr lang="en-US" b="1" dirty="0">
                <a:solidFill>
                  <a:schemeClr val="bg1"/>
                </a:solidFill>
              </a:rPr>
              <a:t>S</a:t>
            </a:r>
            <a:r>
              <a:rPr lang="tr-TR" b="1" dirty="0">
                <a:solidFill>
                  <a:schemeClr val="bg1"/>
                </a:solidFill>
              </a:rPr>
              <a:t>lice Names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.6 </a:t>
            </a:r>
            <a:r>
              <a:rPr lang="tr-TR" b="1" dirty="0">
                <a:solidFill>
                  <a:schemeClr val="bg1"/>
                </a:solidFill>
              </a:rPr>
              <a:t>Attribute Names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8.</a:t>
            </a:r>
            <a:r>
              <a:rPr lang="en-GB" b="1" dirty="0">
                <a:solidFill>
                  <a:srgbClr val="FF0000"/>
                </a:solidFill>
              </a:rPr>
              <a:t>7</a:t>
            </a:r>
            <a:r>
              <a:rPr lang="tr-TR" b="1" dirty="0">
                <a:solidFill>
                  <a:srgbClr val="FF0000"/>
                </a:solidFill>
              </a:rPr>
              <a:t> </a:t>
            </a:r>
            <a:r>
              <a:rPr lang="tr-TR" b="1" dirty="0">
                <a:solidFill>
                  <a:schemeClr val="bg1"/>
                </a:solidFill>
              </a:rPr>
              <a:t>External Names</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A2D34980-80CE-7302-2D12-2E83FB1FEBB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DE57E8D1-FA94-3B97-BE17-DE37ED11266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8</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21422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EB0A505-1A7C-9E35-5EFC-AD55E9BD0D5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30AB6B9-12DB-8FD9-B663-5858A99CED70}"/>
              </a:ext>
            </a:extLst>
          </p:cNvPr>
          <p:cNvSpPr>
            <a:spLocks noGrp="1"/>
          </p:cNvSpPr>
          <p:nvPr>
            <p:ph idx="1"/>
          </p:nvPr>
        </p:nvSpPr>
        <p:spPr>
          <a:xfrm>
            <a:off x="733877" y="698604"/>
            <a:ext cx="10540480" cy="3626454"/>
          </a:xfrm>
        </p:spPr>
        <p:txBody>
          <a:bodyPr>
            <a:noAutofit/>
          </a:bodyPr>
          <a:lstStyle/>
          <a:p>
            <a:pPr>
              <a:lnSpc>
                <a:spcPct val="110000"/>
              </a:lnSpc>
            </a:pPr>
            <a:r>
              <a:rPr lang="tr-TR" altLang="tr-TR" sz="2000" b="1" dirty="0">
                <a:solidFill>
                  <a:schemeClr val="bg1"/>
                </a:solidFill>
                <a:latin typeface="Times New Roman" panose="02020603050405020304" pitchFamily="18" charset="0"/>
                <a:cs typeface="Times New Roman" panose="02020603050405020304" pitchFamily="18" charset="0"/>
              </a:rPr>
              <a:t>Names</a:t>
            </a:r>
            <a:r>
              <a:rPr lang="tr-TR" altLang="tr-TR" sz="2000" dirty="0">
                <a:solidFill>
                  <a:schemeClr val="bg1"/>
                </a:solidFill>
                <a:latin typeface="Times New Roman" panose="02020603050405020304" pitchFamily="18" charset="0"/>
                <a:cs typeface="Times New Roman" panose="02020603050405020304" pitchFamily="18" charset="0"/>
              </a:rPr>
              <a:t> can include :</a:t>
            </a: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Simple</a:t>
            </a:r>
            <a:r>
              <a:rPr lang="tr-TR" altLang="tr-TR" dirty="0">
                <a:solidFill>
                  <a:schemeClr val="bg1"/>
                </a:solidFill>
                <a:latin typeface="Times New Roman" panose="02020603050405020304" pitchFamily="18" charset="0"/>
                <a:cs typeface="Times New Roman" panose="02020603050405020304" pitchFamily="18" charset="0"/>
              </a:rPr>
              <a:t> </a:t>
            </a:r>
            <a:r>
              <a:rPr lang="tr-TR" altLang="tr-TR" b="1" dirty="0">
                <a:solidFill>
                  <a:schemeClr val="bg1"/>
                </a:solidFill>
                <a:latin typeface="Times New Roman" panose="02020603050405020304" pitchFamily="18" charset="0"/>
                <a:cs typeface="Times New Roman" panose="02020603050405020304" pitchFamily="18" charset="0"/>
              </a:rPr>
              <a:t>Name</a:t>
            </a:r>
            <a:r>
              <a:rPr lang="tr-TR" altLang="tr-TR" dirty="0">
                <a:solidFill>
                  <a:schemeClr val="bg1"/>
                </a:solidFill>
                <a:latin typeface="Times New Roman" panose="02020603050405020304" pitchFamily="18" charset="0"/>
                <a:cs typeface="Times New Roman" panose="02020603050405020304" pitchFamily="18" charset="0"/>
              </a:rPr>
              <a:t> (represents a single entity)</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Operat</a:t>
            </a:r>
            <a:r>
              <a:rPr lang="tr-TR" altLang="tr-TR" b="1" dirty="0">
                <a:solidFill>
                  <a:schemeClr val="bg1"/>
                </a:solidFill>
                <a:latin typeface="Times New Roman" panose="02020603050405020304" pitchFamily="18" charset="0"/>
                <a:cs typeface="Times New Roman" panose="02020603050405020304" pitchFamily="18" charset="0"/>
              </a:rPr>
              <a:t>or Symbol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operators</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Character Literal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 single character) (not in VHDL2002)</a:t>
            </a:r>
            <a:endPar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Selected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provide access to an element from a package or record</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a:t>
            </a:r>
            <a:r>
              <a:rPr lang="tr-TR" altLang="tr-TR" b="1" dirty="0">
                <a:solidFill>
                  <a:schemeClr val="bg1"/>
                </a:solidFill>
                <a:latin typeface="Times New Roman" panose="02020603050405020304" pitchFamily="18" charset="0"/>
                <a:cs typeface="Times New Roman" panose="02020603050405020304" pitchFamily="18" charset="0"/>
              </a:rPr>
              <a:t>dexed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access to a specific element of an array or vector</a:t>
            </a:r>
            <a:r>
              <a:rPr lang="tr-TR" altLang="tr-TR" dirty="0">
                <a:solidFill>
                  <a:schemeClr val="bg1"/>
                </a:solidFill>
                <a:latin typeface="Times New Roman" panose="02020603050405020304" pitchFamily="18" charset="0"/>
                <a:cs typeface="Times New Roman" panose="02020603050405020304" pitchFamily="18" charset="0"/>
              </a:rPr>
              <a:t>)</a:t>
            </a:r>
            <a:endParaRPr lang="tr-TR" altLang="tr-TR" b="1"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Slice N</a:t>
            </a:r>
            <a:r>
              <a:rPr lang="tr-TR" altLang="tr-TR" b="1" dirty="0">
                <a:solidFill>
                  <a:schemeClr val="bg1"/>
                </a:solidFill>
                <a:latin typeface="Times New Roman" panose="02020603050405020304" pitchFamily="18" charset="0"/>
                <a:cs typeface="Times New Roman" panose="02020603050405020304" pitchFamily="18" charset="0"/>
              </a:rPr>
              <a:t>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represent a specific range of an array or vector</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Attribute Name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Attribute)</a:t>
            </a: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External Name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external entity</a:t>
            </a:r>
            <a:r>
              <a:rPr lang="tr-TR" altLang="tr-TR" dirty="0">
                <a:solidFill>
                  <a:schemeClr val="bg1"/>
                </a:solidFill>
                <a:latin typeface="Times New Roman" panose="02020603050405020304" pitchFamily="18" charset="0"/>
                <a:cs typeface="Times New Roman" panose="02020603050405020304" pitchFamily="18" charset="0"/>
              </a:rPr>
              <a:t>) (not in VHDL2002)</a:t>
            </a: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6AE8D4CD-8062-1DE8-8F41-5F7DE5827E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D6DF5DC-7C28-E0B6-FAEE-69222D7950F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82CC195D-C3B6-47CF-6044-6E9E97DC4C70}"/>
              </a:ext>
            </a:extLst>
          </p:cNvPr>
          <p:cNvSpPr txBox="1">
            <a:spLocks/>
          </p:cNvSpPr>
          <p:nvPr/>
        </p:nvSpPr>
        <p:spPr bwMode="auto">
          <a:xfrm>
            <a:off x="1168" y="449093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SIMPLE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D3BE77C1-27F5-5D52-4D6C-EFECB950CF77}"/>
              </a:ext>
            </a:extLst>
          </p:cNvPr>
          <p:cNvSpPr txBox="1">
            <a:spLocks/>
          </p:cNvSpPr>
          <p:nvPr/>
        </p:nvSpPr>
        <p:spPr>
          <a:xfrm>
            <a:off x="733877" y="5199268"/>
            <a:ext cx="10540480" cy="8707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imple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is the name you directly give to an object (signal, variable, entity, architecture,</a:t>
            </a:r>
            <a:r>
              <a:rPr lang="tr-TR" sz="2000" dirty="0">
                <a:solidFill>
                  <a:schemeClr val="bg1"/>
                </a:solidFill>
                <a:latin typeface="Times New Roman" panose="02020603050405020304" pitchFamily="18" charset="0"/>
                <a:cs typeface="Times New Roman" panose="02020603050405020304" pitchFamily="18" charset="0"/>
              </a:rPr>
              <a:t> function, procedure, package</a:t>
            </a:r>
            <a:r>
              <a:rPr lang="en-US" sz="2000" dirty="0">
                <a:solidFill>
                  <a:schemeClr val="bg1"/>
                </a:solidFill>
                <a:latin typeface="Times New Roman" panose="02020603050405020304" pitchFamily="18" charset="0"/>
                <a:cs typeface="Times New Roman" panose="02020603050405020304" pitchFamily="18" charset="0"/>
              </a:rPr>
              <a:t> etc.)</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850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F56151-E9E9-7F80-4E57-FF1E8A1F16E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943378A-74B1-C1E3-74BA-FF532E8398B2}"/>
              </a:ext>
            </a:extLst>
          </p:cNvPr>
          <p:cNvSpPr>
            <a:spLocks noGrp="1"/>
          </p:cNvSpPr>
          <p:nvPr>
            <p:ph idx="1"/>
          </p:nvPr>
        </p:nvSpPr>
        <p:spPr>
          <a:xfrm>
            <a:off x="733877" y="698604"/>
            <a:ext cx="10540480" cy="2171056"/>
          </a:xfrm>
        </p:spPr>
        <p:txBody>
          <a:bodyPr>
            <a:noAutofit/>
          </a:body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elected names</a:t>
            </a:r>
            <a:r>
              <a:rPr lang="tr-TR"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access an object from within another object or from a library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Provide modularity and readability</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Include prefix and suffix </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Selected_name ::= prefix.suffix</a:t>
            </a: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IEEE.std_logic_1164.all</a:t>
            </a:r>
          </a:p>
        </p:txBody>
      </p:sp>
      <p:sp>
        <p:nvSpPr>
          <p:cNvPr id="8" name="Content Placeholder 2">
            <a:extLst>
              <a:ext uri="{FF2B5EF4-FFF2-40B4-BE49-F238E27FC236}">
                <a16:creationId xmlns:a16="http://schemas.microsoft.com/office/drawing/2014/main" id="{7C0D8A44-4319-4382-775E-5055B86979C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SELECTED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E1FA852-C71D-CCC5-1635-2ED3401E69B6}"/>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97773B0C-015C-3D33-F3BD-F5A30343AC1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INDEXED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40BA2CDA-9C4E-E64A-05F6-055615999E2B}"/>
              </a:ext>
            </a:extLst>
          </p:cNvPr>
          <p:cNvSpPr txBox="1">
            <a:spLocks/>
          </p:cNvSpPr>
          <p:nvPr/>
        </p:nvSpPr>
        <p:spPr>
          <a:xfrm>
            <a:off x="733877" y="3811632"/>
            <a:ext cx="10540480"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Indexed</a:t>
            </a:r>
            <a:r>
              <a:rPr lang="en-US" sz="2000" b="1" dirty="0">
                <a:solidFill>
                  <a:schemeClr val="bg1"/>
                </a:solidFill>
                <a:latin typeface="Times New Roman" panose="02020603050405020304" pitchFamily="18" charset="0"/>
                <a:cs typeface="Times New Roman" panose="02020603050405020304" pitchFamily="18" charset="0"/>
              </a:rPr>
              <a:t>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sed in VHDL to access specific elements of arrays.</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O</a:t>
            </a:r>
            <a:r>
              <a:rPr lang="en-US" dirty="0">
                <a:solidFill>
                  <a:schemeClr val="bg1"/>
                </a:solidFill>
                <a:latin typeface="Times New Roman" panose="02020603050405020304" pitchFamily="18" charset="0"/>
                <a:cs typeface="Times New Roman" panose="02020603050405020304" pitchFamily="18" charset="0"/>
              </a:rPr>
              <a:t>ne index for each dimension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Indexes must be within the bounds of the array</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indexed_name ::= prefix ( expression { , expression }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695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DDD886C-75D4-26A6-5E48-44D7035F894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7CFF0F1-6C76-101E-9A2E-FC49FDC64C1E}"/>
              </a:ext>
            </a:extLst>
          </p:cNvPr>
          <p:cNvSpPr>
            <a:spLocks noGrp="1"/>
          </p:cNvSpPr>
          <p:nvPr>
            <p:ph idx="1"/>
          </p:nvPr>
        </p:nvSpPr>
        <p:spPr>
          <a:xfrm>
            <a:off x="733877" y="698604"/>
            <a:ext cx="10540480" cy="2171056"/>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lice name </a:t>
            </a:r>
            <a:r>
              <a:rPr lang="en-US" sz="2000" dirty="0">
                <a:solidFill>
                  <a:schemeClr val="bg1"/>
                </a:solidFill>
                <a:latin typeface="Times New Roman" panose="02020603050405020304" pitchFamily="18" charset="0"/>
                <a:cs typeface="Times New Roman" panose="02020603050405020304" pitchFamily="18" charset="0"/>
              </a:rPr>
              <a:t>represents a segment of consecutive elements from an array</a:t>
            </a:r>
            <a:endParaRPr lang="tr-TR" sz="2000"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F</a:t>
            </a:r>
            <a:r>
              <a:rPr lang="en-US" dirty="0">
                <a:solidFill>
                  <a:schemeClr val="bg1"/>
                </a:solidFill>
                <a:latin typeface="Times New Roman" panose="02020603050405020304" pitchFamily="18" charset="0"/>
                <a:cs typeface="Times New Roman" panose="02020603050405020304" pitchFamily="18" charset="0"/>
              </a:rPr>
              <a:t>ollows the format prefix(discrete_range)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descending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a:t>
            </a:r>
            <a:r>
              <a:rPr lang="tr-TR" dirty="0">
                <a:solidFill>
                  <a:schemeClr val="bg1"/>
                </a:solidFill>
                <a:latin typeface="Times New Roman" panose="02020603050405020304" pitchFamily="18" charset="0"/>
                <a:cs typeface="Times New Roman" panose="02020603050405020304" pitchFamily="18" charset="0"/>
              </a:rPr>
              <a:t>as</a:t>
            </a:r>
            <a:r>
              <a:rPr lang="en-US" dirty="0" err="1">
                <a:solidFill>
                  <a:schemeClr val="bg1"/>
                </a:solidFill>
                <a:latin typeface="Times New Roman" panose="02020603050405020304" pitchFamily="18" charset="0"/>
                <a:cs typeface="Times New Roman" panose="02020603050405020304" pitchFamily="18" charset="0"/>
              </a:rPr>
              <a:t>cending</a:t>
            </a:r>
            <a:r>
              <a:rPr lang="en-US" dirty="0">
                <a:solidFill>
                  <a:schemeClr val="bg1"/>
                </a:solidFill>
                <a:latin typeface="Times New Roman" panose="02020603050405020304" pitchFamily="18" charset="0"/>
                <a:cs typeface="Times New Roman" panose="02020603050405020304" pitchFamily="18" charset="0"/>
              </a:rPr>
              <a:t>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null slice</a:t>
            </a:r>
          </a:p>
        </p:txBody>
      </p:sp>
      <p:sp>
        <p:nvSpPr>
          <p:cNvPr id="8" name="Content Placeholder 2">
            <a:extLst>
              <a:ext uri="{FF2B5EF4-FFF2-40B4-BE49-F238E27FC236}">
                <a16:creationId xmlns:a16="http://schemas.microsoft.com/office/drawing/2014/main" id="{95CDFAFB-9949-3760-D931-F965513DDF1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SLICE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625013-7328-DFC2-D6C2-9FCB20E7AA43}"/>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C172E1C-8162-C64A-D7B8-11E278124D4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ATTRIBUTE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091E551-46C5-C833-BA77-44D8566C625A}"/>
              </a:ext>
            </a:extLst>
          </p:cNvPr>
          <p:cNvSpPr txBox="1">
            <a:spLocks/>
          </p:cNvSpPr>
          <p:nvPr/>
        </p:nvSpPr>
        <p:spPr>
          <a:xfrm>
            <a:off x="733876" y="3811632"/>
            <a:ext cx="10910255"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Attribute name </a:t>
            </a:r>
            <a:r>
              <a:rPr lang="en-US" sz="2000" dirty="0">
                <a:solidFill>
                  <a:schemeClr val="bg1"/>
                </a:solidFill>
                <a:latin typeface="Times New Roman" panose="02020603050405020304" pitchFamily="18" charset="0"/>
                <a:cs typeface="Times New Roman" panose="02020603050405020304" pitchFamily="18" charset="0"/>
              </a:rPr>
              <a:t>represents a value, function, type, range, signal, or constant associated with an entity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follows the format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prefix [signature] 'attribute_designator [ (expression)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clk'delayed(5 ns)</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clk signal delayed by 5 ns</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2482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EECAF58-79C7-F2FD-1259-F58907C9BE4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4240C11-4562-335B-B017-4FB498F34249}"/>
              </a:ext>
            </a:extLst>
          </p:cNvPr>
          <p:cNvSpPr>
            <a:spLocks noGrp="1"/>
          </p:cNvSpPr>
          <p:nvPr>
            <p:ph idx="1"/>
          </p:nvPr>
        </p:nvSpPr>
        <p:spPr>
          <a:xfrm>
            <a:off x="733877" y="698603"/>
            <a:ext cx="10540480" cy="5898967"/>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E</a:t>
            </a:r>
            <a:r>
              <a:rPr lang="en-US" sz="2000" b="1" dirty="0">
                <a:solidFill>
                  <a:schemeClr val="bg1"/>
                </a:solidFill>
                <a:latin typeface="Times New Roman" panose="02020603050405020304" pitchFamily="18" charset="0"/>
                <a:cs typeface="Times New Roman" panose="02020603050405020304" pitchFamily="18" charset="0"/>
              </a:rPr>
              <a:t>xternal name </a:t>
            </a:r>
            <a:r>
              <a:rPr lang="en-US" sz="2000" dirty="0">
                <a:solidFill>
                  <a:schemeClr val="bg1"/>
                </a:solidFill>
                <a:latin typeface="Times New Roman" panose="02020603050405020304" pitchFamily="18" charset="0"/>
                <a:cs typeface="Times New Roman" panose="02020603050405020304" pitchFamily="18" charset="0"/>
              </a:rPr>
              <a:t>denotes an object declared in the design hierarchy containing the external name</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Variable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variables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Signal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signals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Constant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Allows access to constants from external regions</a:t>
            </a:r>
          </a:p>
          <a:p>
            <a:pPr marL="457200" lvl="1" indent="0" eaLnBrk="0" fontAlgn="base" hangingPunct="0">
              <a:lnSpc>
                <a:spcPct val="100000"/>
              </a:lnSpc>
              <a:spcBef>
                <a:spcPct val="0"/>
              </a:spcBef>
              <a:spcAft>
                <a:spcPct val="0"/>
              </a:spcAft>
              <a:buSzTx/>
              <a:buNone/>
            </a:pPr>
            <a:endPar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Package Pathname</a:t>
            </a:r>
            <a:r>
              <a:rPr lang="en-US" dirty="0">
                <a:solidFill>
                  <a:schemeClr val="bg1"/>
                </a:solidFill>
                <a:latin typeface="Times New Roman" panose="02020603050405020304" pitchFamily="18" charset="0"/>
                <a:cs typeface="Times New Roman" panose="02020603050405020304" pitchFamily="18" charset="0"/>
              </a:rPr>
              <a:t>: Provides access to a specific element within a package. It is used to access elements defined within a specific package in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Absolute Pathname</a:t>
            </a:r>
            <a:r>
              <a:rPr lang="en-US" dirty="0">
                <a:solidFill>
                  <a:schemeClr val="bg1"/>
                </a:solidFill>
                <a:latin typeface="Times New Roman" panose="02020603050405020304" pitchFamily="18" charset="0"/>
                <a:cs typeface="Times New Roman" panose="02020603050405020304" pitchFamily="18" charset="0"/>
              </a:rPr>
              <a:t>: Starts from the root of the design and encompasses the entire hierarchy. It provides access to elements at the highest level of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Relative Pathname</a:t>
            </a:r>
            <a:r>
              <a:rPr lang="en-US" dirty="0">
                <a:solidFill>
                  <a:schemeClr val="bg1"/>
                </a:solidFill>
                <a:latin typeface="Times New Roman" panose="02020603050405020304" pitchFamily="18" charset="0"/>
                <a:cs typeface="Times New Roman" panose="02020603050405020304" pitchFamily="18" charset="0"/>
              </a:rPr>
              <a:t>: Accesses an element by moving up or down from the current location. It provides dynamic access based on the current position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Partial Pathname</a:t>
            </a:r>
            <a:r>
              <a:rPr lang="en-US" dirty="0">
                <a:solidFill>
                  <a:schemeClr val="bg1"/>
                </a:solidFill>
                <a:latin typeface="Times New Roman" panose="02020603050405020304" pitchFamily="18" charset="0"/>
                <a:cs typeface="Times New Roman" panose="02020603050405020304" pitchFamily="18" charset="0"/>
              </a:rPr>
              <a:t>: Refers to a specific element in more detail. It points to a particular part of the design</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14E2A311-18BF-612E-07BC-6C28713A0E4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EXTERNAL</a:t>
            </a:r>
            <a:r>
              <a:rPr lang="tr-TR" sz="4000" b="1" dirty="0">
                <a:solidFill>
                  <a:schemeClr val="bg1"/>
                </a:solidFill>
                <a:latin typeface="Tw Cen MT (Body)"/>
                <a:cs typeface="Times New Roman" panose="02020603050405020304" pitchFamily="18" charset="0"/>
              </a:rPr>
              <a:t>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4C53401-5E2F-1983-038D-DC5016DC696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186410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A75B68-58D3-656F-2DB9-DF3A3C6B3EE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4552DC-CB8B-14C4-81A6-76AD6D8F987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C3D0FBB4-AD5A-32B7-1459-FEE462551895}"/>
              </a:ext>
            </a:extLst>
          </p:cNvPr>
          <p:cNvSpPr txBox="1">
            <a:spLocks/>
          </p:cNvSpPr>
          <p:nvPr/>
        </p:nvSpPr>
        <p:spPr bwMode="auto">
          <a:xfrm>
            <a:off x="179294" y="1937769"/>
            <a:ext cx="11815482" cy="79736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3.2</a:t>
            </a:r>
            <a:r>
              <a:rPr lang="tr-TR"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ENTITY</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r>
              <a:rPr lang="tr-TR" sz="2500" b="1" dirty="0">
                <a:solidFill>
                  <a:schemeClr val="bg1"/>
                </a:solidFill>
                <a:latin typeface="Tw Cen MT (Body)"/>
                <a:cs typeface="Times New Roman" panose="02020603050405020304" pitchFamily="18" charset="0"/>
              </a:rPr>
              <a:t>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3</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ARCHITECTURE</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BODIES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CONFIGURATION</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978D2B31-FA68-57F7-6A4C-1547E93FF605}"/>
              </a:ext>
            </a:extLst>
          </p:cNvPr>
          <p:cNvSpPr txBox="1"/>
          <p:nvPr/>
        </p:nvSpPr>
        <p:spPr>
          <a:xfrm>
            <a:off x="179294" y="573741"/>
            <a:ext cx="11815482" cy="1200329"/>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Design Entity:</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Entity declaration</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Architecture bodies</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Configuraiton decleration</a:t>
            </a:r>
          </a:p>
        </p:txBody>
      </p:sp>
      <p:sp>
        <p:nvSpPr>
          <p:cNvPr id="7" name="TextBox 6">
            <a:extLst>
              <a:ext uri="{FF2B5EF4-FFF2-40B4-BE49-F238E27FC236}">
                <a16:creationId xmlns:a16="http://schemas.microsoft.com/office/drawing/2014/main" id="{EB5AC714-C637-9C09-A082-CE2EC0AFB7AF}"/>
              </a:ext>
            </a:extLst>
          </p:cNvPr>
          <p:cNvSpPr txBox="1"/>
          <p:nvPr/>
        </p:nvSpPr>
        <p:spPr>
          <a:xfrm>
            <a:off x="179293" y="2547821"/>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An </a:t>
            </a:r>
            <a:r>
              <a:rPr lang="tr-TR" u="sng" dirty="0">
                <a:solidFill>
                  <a:schemeClr val="bg1"/>
                </a:solidFill>
                <a:latin typeface="Times New Roman" panose="02020603050405020304" pitchFamily="18" charset="0"/>
                <a:cs typeface="Times New Roman" panose="02020603050405020304" pitchFamily="18" charset="0"/>
              </a:rPr>
              <a:t>entity</a:t>
            </a:r>
            <a:r>
              <a:rPr lang="tr-TR" dirty="0">
                <a:solidFill>
                  <a:schemeClr val="bg1"/>
                </a:solidFill>
                <a:latin typeface="Times New Roman" panose="02020603050405020304" pitchFamily="18" charset="0"/>
                <a:cs typeface="Times New Roman" panose="02020603050405020304" pitchFamily="18" charset="0"/>
              </a:rPr>
              <a:t> in VHDL defines the external interface of a design.</a:t>
            </a:r>
          </a:p>
        </p:txBody>
      </p:sp>
      <p:sp>
        <p:nvSpPr>
          <p:cNvPr id="9" name="TextBox 8">
            <a:extLst>
              <a:ext uri="{FF2B5EF4-FFF2-40B4-BE49-F238E27FC236}">
                <a16:creationId xmlns:a16="http://schemas.microsoft.com/office/drawing/2014/main" id="{0E8E9EE8-9D63-98D1-21BE-7B1BF4AF8E15}"/>
              </a:ext>
            </a:extLst>
          </p:cNvPr>
          <p:cNvSpPr txBox="1"/>
          <p:nvPr/>
        </p:nvSpPr>
        <p:spPr>
          <a:xfrm>
            <a:off x="179293" y="3356889"/>
            <a:ext cx="4141983" cy="341632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 </a:t>
            </a:r>
            <a:r>
              <a:rPr lang="tr-TR" sz="1200" b="1" dirty="0">
                <a:solidFill>
                  <a:schemeClr val="bg1"/>
                </a:solidFill>
                <a:latin typeface="Times New Roman" panose="02020603050405020304" pitchFamily="18" charset="0"/>
                <a:cs typeface="Times New Roman" panose="02020603050405020304" pitchFamily="18" charset="0"/>
              </a:rPr>
              <a:t>x</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en-US" sz="1200" b="1" dirty="0">
                <a:solidFill>
                  <a:schemeClr val="bg1"/>
                </a:solidFill>
                <a:latin typeface="Times New Roman" panose="02020603050405020304" pitchFamily="18" charset="0"/>
                <a:cs typeface="Times New Roman" panose="02020603050405020304" pitchFamily="18" charset="0"/>
              </a:rPr>
              <a:t>in: </a:t>
            </a:r>
            <a:r>
              <a:rPr lang="tr-TR"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c</a:t>
            </a:r>
            <a:r>
              <a:rPr lang="en-US" sz="1200" b="1" dirty="0">
                <a:solidFill>
                  <a:schemeClr val="bg1"/>
                </a:solidFill>
                <a:latin typeface="Times New Roman" panose="02020603050405020304" pitchFamily="18" charset="0"/>
                <a:cs typeface="Times New Roman" panose="02020603050405020304" pitchFamily="18" charset="0"/>
              </a:rPr>
              <a:t>out,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a:solidFill>
                  <a:schemeClr val="bg1"/>
                </a:solidFill>
                <a:latin typeface="Times New Roman" panose="02020603050405020304" pitchFamily="18" charset="0"/>
                <a:cs typeface="Times New Roman" panose="02020603050405020304" pitchFamily="18" charset="0"/>
              </a:rPr>
              <a:t>um: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generic</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n</a:t>
            </a:r>
            <a:r>
              <a:rPr lang="en-US" sz="1200" b="1" dirty="0" err="1">
                <a:solidFill>
                  <a:srgbClr val="FF0000"/>
                </a:solidFill>
                <a:latin typeface="Times New Roman" panose="02020603050405020304" pitchFamily="18" charset="0"/>
                <a:cs typeface="Times New Roman" panose="02020603050405020304" pitchFamily="18" charset="0"/>
              </a:rPr>
              <a:t>atural</a:t>
            </a:r>
            <a:r>
              <a:rPr lang="en-US" sz="1200" b="1" dirty="0">
                <a:solidFill>
                  <a:schemeClr val="bg1"/>
                </a:solidFill>
                <a:latin typeface="Times New Roman" panose="02020603050405020304" pitchFamily="18" charset="0"/>
                <a:cs typeface="Times New Roman" panose="02020603050405020304" pitchFamily="18" charset="0"/>
              </a:rPr>
              <a:t> := </a:t>
            </a:r>
            <a:r>
              <a:rPr lang="en-US" sz="1200" b="1" dirty="0">
                <a:latin typeface="Times New Roman" panose="02020603050405020304" pitchFamily="18" charset="0"/>
                <a:cs typeface="Times New Roman" panose="02020603050405020304" pitchFamily="18" charset="0"/>
              </a:rPr>
              <a:t>2</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inputs :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rgbClr val="FF0000"/>
                </a:solidFill>
                <a:latin typeface="Times New Roman" panose="02020603050405020304" pitchFamily="18" charset="0"/>
                <a:cs typeface="Times New Roman" panose="02020603050405020304" pitchFamily="18" charset="0"/>
              </a:rPr>
              <a:t>bit_vector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to</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result :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0000"/>
                </a:solidFill>
                <a:latin typeface="Times New Roman" panose="02020603050405020304" pitchFamily="18" charset="0"/>
                <a:cs typeface="Times New Roman" panose="02020603050405020304" pitchFamily="18" charset="0"/>
              </a:rPr>
              <a:t>bit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 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413B816-922E-1B3F-2416-F52CDC80D549}"/>
              </a:ext>
            </a:extLst>
          </p:cNvPr>
          <p:cNvSpPr txBox="1"/>
          <p:nvPr/>
        </p:nvSpPr>
        <p:spPr>
          <a:xfrm>
            <a:off x="4580964" y="2548594"/>
            <a:ext cx="4141983" cy="646331"/>
          </a:xfrm>
          <a:prstGeom prst="rect">
            <a:avLst/>
          </a:prstGeom>
          <a:noFill/>
          <a:ln>
            <a:solidFill>
              <a:schemeClr val="bg1"/>
            </a:solidFill>
          </a:ln>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An </a:t>
            </a:r>
            <a:r>
              <a:rPr lang="en-US" u="sng" dirty="0">
                <a:solidFill>
                  <a:schemeClr val="bg1"/>
                </a:solidFill>
                <a:latin typeface="Times New Roman" panose="02020603050405020304" pitchFamily="18" charset="0"/>
                <a:cs typeface="Times New Roman" panose="02020603050405020304" pitchFamily="18" charset="0"/>
              </a:rPr>
              <a:t>architecture</a:t>
            </a:r>
            <a:r>
              <a:rPr lang="en-US" dirty="0">
                <a:solidFill>
                  <a:schemeClr val="bg1"/>
                </a:solidFill>
                <a:latin typeface="Times New Roman" panose="02020603050405020304" pitchFamily="18" charset="0"/>
                <a:cs typeface="Times New Roman" panose="02020603050405020304" pitchFamily="18" charset="0"/>
              </a:rPr>
              <a:t> in VHDL describes the internal implementation of an entity</a:t>
            </a:r>
            <a:r>
              <a:rPr lang="tr-TR" dirty="0">
                <a:solidFill>
                  <a:schemeClr val="bg1"/>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7C77F4C7-D42B-AD0C-CFF6-F919F682476E}"/>
              </a:ext>
            </a:extLst>
          </p:cNvPr>
          <p:cNvSpPr txBox="1"/>
          <p:nvPr/>
        </p:nvSpPr>
        <p:spPr>
          <a:xfrm>
            <a:off x="4580963" y="3364583"/>
            <a:ext cx="4141983" cy="3400931"/>
          </a:xfrm>
          <a:prstGeom prst="rect">
            <a:avLst/>
          </a:prstGeom>
          <a:noFill/>
          <a:ln>
            <a:solidFill>
              <a:schemeClr val="bg1"/>
            </a:solidFill>
          </a:ln>
        </p:spPr>
        <p:txBody>
          <a:bodyPr wrap="square" rtlCol="0">
            <a:spAutoFit/>
          </a:bodyPr>
          <a:lstStyle/>
          <a:p>
            <a:r>
              <a:rPr lang="tr-TR" sz="1200" b="1" dirty="0">
                <a:solidFill>
                  <a:srgbClr val="FFFF00"/>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behavioral </a:t>
            </a:r>
            <a:r>
              <a:rPr lang="tr-TR" sz="1200" b="1" dirty="0">
                <a:solidFill>
                  <a:srgbClr val="FFFF00"/>
                </a:solidFill>
                <a:latin typeface="Times New Roman" panose="02020603050405020304" pitchFamily="18" charset="0"/>
                <a:cs typeface="Times New Roman" panose="02020603050405020304" pitchFamily="18" charset="0"/>
              </a:rPr>
              <a:t>of</a:t>
            </a:r>
            <a:r>
              <a:rPr lang="tr-TR" sz="1200" b="1" dirty="0">
                <a:solidFill>
                  <a:schemeClr val="bg1"/>
                </a:solidFill>
                <a:latin typeface="Times New Roman" panose="02020603050405020304" pitchFamily="18" charset="0"/>
                <a:cs typeface="Times New Roman" panose="02020603050405020304" pitchFamily="18" charset="0"/>
              </a:rPr>
              <a:t> sensor_cntrllt </a:t>
            </a:r>
            <a:r>
              <a:rPr lang="tr-TR" sz="1200" b="1" dirty="0">
                <a:solidFill>
                  <a:srgbClr val="FFFF00"/>
                </a:solidFill>
                <a:latin typeface="Times New Roman" panose="02020603050405020304" pitchFamily="18" charset="0"/>
                <a:cs typeface="Times New Roman" panose="02020603050405020304" pitchFamily="18" charset="0"/>
              </a:rPr>
              <a:t>is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constant</a:t>
            </a:r>
            <a:r>
              <a:rPr lang="tr-TR" sz="1200" b="1" dirty="0">
                <a:solidFill>
                  <a:schemeClr val="bg1"/>
                </a:solidFill>
                <a:latin typeface="Times New Roman" panose="02020603050405020304" pitchFamily="18" charset="0"/>
                <a:cs typeface="Times New Roman" panose="02020603050405020304" pitchFamily="18" charset="0"/>
              </a:rPr>
              <a:t> por_lim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a:latin typeface="Times New Roman" panose="02020603050405020304" pitchFamily="18" charset="0"/>
                <a:cs typeface="Times New Roman" panose="02020603050405020304" pitchFamily="18" charset="0"/>
              </a:rPr>
              <a:t>99_999</a:t>
            </a:r>
            <a:r>
              <a:rPr lang="tr-TR" sz="1200" b="1" dirty="0">
                <a:solidFill>
                  <a:schemeClr val="bg1"/>
                </a:solidFill>
                <a:latin typeface="Times New Roman" panose="02020603050405020304" pitchFamily="18" charset="0"/>
                <a:cs typeface="Times New Roman" panose="02020603050405020304" pitchFamily="18" charset="0"/>
              </a:rPr>
              <a: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type</a:t>
            </a:r>
            <a:r>
              <a:rPr lang="tr-TR" sz="1200" b="1" dirty="0">
                <a:solidFill>
                  <a:schemeClr val="bg1"/>
                </a:solidFill>
                <a:latin typeface="Times New Roman" panose="02020603050405020304" pitchFamily="18" charset="0"/>
                <a:cs typeface="Times New Roman" panose="02020603050405020304" pitchFamily="18" charset="0"/>
              </a:rPr>
              <a:t> sensor_states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por_wait, cfg_sensor, take_data, bft_wait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sensor_ctrl_state : sensor_states;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por_cnt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range </a:t>
            </a:r>
            <a:r>
              <a:rPr lang="tr-TR" sz="1200" b="1" dirty="0">
                <a:latin typeface="Times New Roman" panose="02020603050405020304" pitchFamily="18" charset="0"/>
                <a:cs typeface="Times New Roman" panose="02020603050405020304" pitchFamily="18" charset="0"/>
              </a:rPr>
              <a:t>0</a:t>
            </a:r>
            <a:r>
              <a:rPr lang="tr-TR" sz="1200" b="1" dirty="0">
                <a:solidFill>
                  <a:schemeClr val="bg1"/>
                </a:solidFill>
                <a:latin typeface="Times New Roman" panose="02020603050405020304" pitchFamily="18" charset="0"/>
                <a:cs typeface="Times New Roman" panose="02020603050405020304" pitchFamily="18" charset="0"/>
              </a:rPr>
              <a:t> to por_lim;</a:t>
            </a:r>
          </a:p>
          <a:p>
            <a:r>
              <a:rPr lang="tr-TR" sz="1200" b="1" dirty="0">
                <a:solidFill>
                  <a:schemeClr val="bg1"/>
                </a:solidFill>
                <a:latin typeface="Times New Roman" panose="02020603050405020304" pitchFamily="18" charset="0"/>
                <a:cs typeface="Times New Roman" panose="02020603050405020304" pitchFamily="18" charset="0"/>
              </a:rPr>
              <a:t>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rgbClr val="FFFF00"/>
                </a:solidFill>
                <a:latin typeface="Times New Roman" panose="02020603050405020304" pitchFamily="18" charset="0"/>
                <a:cs typeface="Times New Roman" panose="02020603050405020304" pitchFamily="18" charset="0"/>
              </a:rPr>
              <a:t>begin</a:t>
            </a:r>
            <a:r>
              <a:rPr lang="tr-TR" sz="1200" b="1" dirty="0">
                <a:solidFill>
                  <a:schemeClr val="bg1"/>
                </a:solidFill>
                <a:latin typeface="Times New Roman" panose="02020603050405020304" pitchFamily="18" charset="0"/>
                <a:cs typeface="Times New Roman" panose="02020603050405020304" pitchFamily="18" charset="0"/>
              </a:rPr>
              <a:t> ...</a:t>
            </a:r>
          </a:p>
          <a:p>
            <a:endParaRPr lang="tr-TR" sz="1100" b="1" dirty="0">
              <a:solidFill>
                <a:schemeClr val="bg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5965F447-E896-5EAD-0AAD-7F708EE0F429}"/>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A </a:t>
            </a:r>
            <a:r>
              <a:rPr lang="en-US" sz="1200" u="sng" dirty="0">
                <a:solidFill>
                  <a:schemeClr val="bg1"/>
                </a:solidFill>
                <a:latin typeface="Times New Roman" panose="02020603050405020304" pitchFamily="18" charset="0"/>
                <a:cs typeface="Times New Roman" panose="02020603050405020304" pitchFamily="18" charset="0"/>
              </a:rPr>
              <a:t>configuration</a:t>
            </a:r>
            <a:r>
              <a:rPr lang="en-US" sz="1200" dirty="0">
                <a:solidFill>
                  <a:schemeClr val="bg1"/>
                </a:solidFill>
                <a:latin typeface="Times New Roman" panose="02020603050405020304" pitchFamily="18" charset="0"/>
                <a:cs typeface="Times New Roman" panose="02020603050405020304" pitchFamily="18" charset="0"/>
              </a:rPr>
              <a:t> in VHDL specifies how components within an architecture are bound to entities and architectures</a:t>
            </a:r>
            <a:r>
              <a:rPr lang="tr-TR" sz="1200" dirty="0">
                <a:solidFill>
                  <a:schemeClr val="bg1"/>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5ACFC74E-EE49-BDB3-CAF6-E35FA05F187C}"/>
              </a:ext>
            </a:extLst>
          </p:cNvPr>
          <p:cNvSpPr txBox="1"/>
          <p:nvPr/>
        </p:nvSpPr>
        <p:spPr>
          <a:xfrm>
            <a:off x="8982634" y="3497039"/>
            <a:ext cx="3013200" cy="322200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library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66"/>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 </a:t>
            </a:r>
            <a:r>
              <a:rPr lang="en-US" sz="1200" b="1" dirty="0">
                <a:solidFill>
                  <a:srgbClr val="FFFF66"/>
                </a:solidFill>
                <a:latin typeface="Times New Roman" panose="02020603050405020304" pitchFamily="18" charset="0"/>
                <a:cs typeface="Times New Roman" panose="02020603050405020304" pitchFamily="18" charset="0"/>
              </a:rPr>
              <a:t>of</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p</a:t>
            </a:r>
            <a:r>
              <a:rPr lang="en-US" sz="1200" b="1" dirty="0" err="1">
                <a:solidFill>
                  <a:schemeClr val="bg1"/>
                </a:solidFill>
                <a:latin typeface="Times New Roman" panose="02020603050405020304" pitchFamily="18" charset="0"/>
                <a:cs typeface="Times New Roman" panose="02020603050405020304" pitchFamily="18" charset="0"/>
              </a:rPr>
              <a:t>rocessor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err="1">
                <a:solidFill>
                  <a:schemeClr val="bg1"/>
                </a:solidFill>
                <a:latin typeface="Times New Roman" panose="02020603050405020304" pitchFamily="18" charset="0"/>
                <a:cs typeface="Times New Roman" panose="02020603050405020304" pitchFamily="18" charset="0"/>
              </a:rPr>
              <a:t>.</a:t>
            </a:r>
            <a:r>
              <a:rPr lang="en-US" sz="1200" b="1" dirty="0" err="1">
                <a:solidFill>
                  <a:srgbClr val="FFFF66"/>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err="1">
                <a:solidFill>
                  <a:schemeClr val="bg1"/>
                </a:solidFill>
                <a:latin typeface="Times New Roman" panose="02020603050405020304" pitchFamily="18" charset="0"/>
                <a:cs typeface="Times New Roman" panose="02020603050405020304" pitchFamily="18" charset="0"/>
              </a:rPr>
              <a:t>tructure</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err="1">
                <a:solidFill>
                  <a:schemeClr val="bg1"/>
                </a:solidFill>
                <a:latin typeface="Times New Roman" panose="02020603050405020304" pitchFamily="18" charset="0"/>
                <a:cs typeface="Times New Roman" panose="02020603050405020304" pitchFamily="18" charset="0"/>
              </a:rPr>
              <a:t>iew</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a:solidFill>
                  <a:schemeClr val="bg1"/>
                </a:solidFill>
                <a:latin typeface="Times New Roman" panose="02020603050405020304" pitchFamily="18" charset="0"/>
                <a:cs typeface="Times New Roman" panose="02020603050405020304" pitchFamily="18" charset="0"/>
              </a:rPr>
              <a:t>1: </a:t>
            </a:r>
            <a:r>
              <a:rPr lang="tr-TR" sz="1200" b="1" dirty="0">
                <a:solidFill>
                  <a:schemeClr val="bg1"/>
                </a:solidFill>
                <a:latin typeface="Times New Roman" panose="02020603050405020304" pitchFamily="18" charset="0"/>
                <a:cs typeface="Times New Roman" panose="02020603050405020304" pitchFamily="18" charset="0"/>
              </a:rPr>
              <a:t>alu</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a:t>
            </a:r>
            <a:r>
              <a:rPr lang="tr-TR" sz="1200" b="1" dirty="0">
                <a:solidFill>
                  <a:schemeClr val="bg1"/>
                </a:solidFill>
                <a:latin typeface="Times New Roman" panose="02020603050405020304" pitchFamily="18" charset="0"/>
                <a:cs typeface="Times New Roman" panose="02020603050405020304" pitchFamily="18" charset="0"/>
              </a:rPr>
              <a:t>sn</a:t>
            </a:r>
            <a:r>
              <a:rPr lang="en-US" sz="1200" b="1" dirty="0">
                <a:solidFill>
                  <a:schemeClr val="bg1"/>
                </a:solidFill>
                <a:latin typeface="Times New Roman" panose="02020603050405020304" pitchFamily="18" charset="0"/>
                <a:cs typeface="Times New Roman" panose="02020603050405020304" pitchFamily="18" charset="0"/>
              </a:rPr>
              <a:t>74</a:t>
            </a:r>
            <a:r>
              <a:rPr lang="tr-TR" sz="1200" b="1" dirty="0">
                <a:solidFill>
                  <a:schemeClr val="bg1"/>
                </a:solidFill>
                <a:latin typeface="Times New Roman" panose="02020603050405020304" pitchFamily="18" charset="0"/>
                <a:cs typeface="Times New Roman" panose="02020603050405020304" pitchFamily="18" charset="0"/>
              </a:rPr>
              <a:t>ls</a:t>
            </a:r>
            <a:r>
              <a:rPr lang="en-US" sz="1200" b="1" dirty="0">
                <a:solidFill>
                  <a:schemeClr val="bg1"/>
                </a:solidFill>
                <a:latin typeface="Times New Roman" panose="02020603050405020304" pitchFamily="18" charset="0"/>
                <a:cs typeface="Times New Roman" panose="02020603050405020304" pitchFamily="18" charset="0"/>
              </a:rPr>
              <a:t>181;</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1,</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2,</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3: </a:t>
            </a:r>
            <a:r>
              <a:rPr lang="tr-TR" sz="1200" b="1" dirty="0">
                <a:solidFill>
                  <a:schemeClr val="bg1"/>
                </a:solidFill>
                <a:latin typeface="Times New Roman" panose="02020603050405020304" pitchFamily="18" charset="0"/>
                <a:cs typeface="Times New Roman" panose="02020603050405020304" pitchFamily="18" charset="0"/>
              </a:rPr>
              <a:t>mux</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ultiplex4 (</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ehavior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l</a:t>
            </a:r>
            <a:r>
              <a:rPr lang="en-US" sz="1200" b="1" dirty="0" err="1">
                <a:solidFill>
                  <a:schemeClr val="bg1"/>
                </a:solidFill>
                <a:latin typeface="Times New Roman" panose="02020603050405020304" pitchFamily="18" charset="0"/>
                <a:cs typeface="Times New Roman" panose="02020603050405020304" pitchFamily="18" charset="0"/>
              </a:rPr>
              <a:t>atch</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 use defaults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6D9527A-1775-3B30-854E-B3464B5DC447}"/>
              </a:ext>
            </a:extLst>
          </p:cNvPr>
          <p:cNvSpPr txBox="1"/>
          <p:nvPr/>
        </p:nvSpPr>
        <p:spPr>
          <a:xfrm>
            <a:off x="6838950" y="134470"/>
            <a:ext cx="5086350" cy="461665"/>
          </a:xfrm>
          <a:prstGeom prst="rect">
            <a:avLst/>
          </a:prstGeom>
          <a:noFill/>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Examples 1 and 3 taken from "</a:t>
            </a:r>
            <a:r>
              <a:rPr lang="tr-TR" sz="1200" i="1" u="sng" dirty="0">
                <a:solidFill>
                  <a:schemeClr val="bg1"/>
                </a:solidFill>
                <a:latin typeface="Times New Roman" panose="02020603050405020304" pitchFamily="18" charset="0"/>
                <a:cs typeface="Times New Roman" panose="02020603050405020304" pitchFamily="18" charset="0"/>
              </a:rPr>
              <a:t>IEEE1076-2019"</a:t>
            </a:r>
            <a:r>
              <a:rPr lang="tr-TR" sz="1200" dirty="0">
                <a:solidFill>
                  <a:schemeClr val="bg1"/>
                </a:solidFill>
                <a:latin typeface="Times New Roman" panose="02020603050405020304" pitchFamily="18" charset="0"/>
                <a:cs typeface="Times New Roman" panose="02020603050405020304" pitchFamily="18" charset="0"/>
              </a:rPr>
              <a:t>  document where example 2 is my example.</a:t>
            </a:r>
          </a:p>
        </p:txBody>
      </p:sp>
      <p:sp>
        <p:nvSpPr>
          <p:cNvPr id="17" name="TextBox 16">
            <a:extLst>
              <a:ext uri="{FF2B5EF4-FFF2-40B4-BE49-F238E27FC236}">
                <a16:creationId xmlns:a16="http://schemas.microsoft.com/office/drawing/2014/main" id="{52463AF4-CE02-31C7-4281-DD3279F9F90F}"/>
              </a:ext>
            </a:extLst>
          </p:cNvPr>
          <p:cNvSpPr txBox="1"/>
          <p:nvPr/>
        </p:nvSpPr>
        <p:spPr>
          <a:xfrm>
            <a:off x="3765176" y="6497756"/>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EX-1</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9C6B4A6-49F8-39E0-55BE-7ED86C7B272A}"/>
              </a:ext>
            </a:extLst>
          </p:cNvPr>
          <p:cNvSpPr txBox="1"/>
          <p:nvPr/>
        </p:nvSpPr>
        <p:spPr>
          <a:xfrm>
            <a:off x="11438676" y="6442040"/>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EX-3</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2159D23-9383-3EF9-6253-9F0545615354}"/>
              </a:ext>
            </a:extLst>
          </p:cNvPr>
          <p:cNvSpPr txBox="1"/>
          <p:nvPr/>
        </p:nvSpPr>
        <p:spPr>
          <a:xfrm>
            <a:off x="8166846" y="6488515"/>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EX-2</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4759715"/>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D0014EB-8F9A-D2DD-7C3F-8139167D2D2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9BA532D-6542-06CD-1CC6-9905184E8D86}"/>
              </a:ext>
            </a:extLst>
          </p:cNvPr>
          <p:cNvSpPr>
            <a:spLocks noGrp="1"/>
          </p:cNvSpPr>
          <p:nvPr>
            <p:ph idx="1"/>
          </p:nvPr>
        </p:nvSpPr>
        <p:spPr>
          <a:xfrm>
            <a:off x="0" y="542454"/>
            <a:ext cx="7370113" cy="5460793"/>
          </a:xfrm>
        </p:spPr>
        <p:txBody>
          <a:bodyPr>
            <a:noAutofit/>
          </a:bodyPr>
          <a:lstStyle/>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IEEE.std_logic_1164.all;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selected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work.example_package.all;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external name</a:t>
            </a:r>
          </a:p>
          <a:p>
            <a:pPr marL="457200" lvl="1" indent="0" algn="just">
              <a:lnSpc>
                <a:spcPct val="110000"/>
              </a:lnSpc>
              <a:buNone/>
            </a:pP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Entity my_design is			</a:t>
            </a:r>
            <a:r>
              <a:rPr lang="en-US" sz="1400" b="1" dirty="0">
                <a:solidFill>
                  <a:schemeClr val="accent6">
                    <a:lumMod val="50000"/>
                  </a:schemeClr>
                </a:solidFill>
                <a:latin typeface="Times New Roman" panose="02020603050405020304" pitchFamily="18" charset="0"/>
                <a:cs typeface="Times New Roman" panose="02020603050405020304" pitchFamily="18" charset="0"/>
              </a:rPr>
              <a:t>--my_design is a simple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port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clk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rst 		: in  std_logi</a:t>
            </a:r>
            <a:r>
              <a:rPr lang="tr-TR" sz="1400" b="1" dirty="0">
                <a:solidFill>
                  <a:schemeClr val="bg1"/>
                </a:solidFill>
                <a:latin typeface="Times New Roman" panose="02020603050405020304" pitchFamily="18" charset="0"/>
                <a:cs typeface="Times New Roman" panose="02020603050405020304" pitchFamily="18" charset="0"/>
              </a:rPr>
              <a:t>c;</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input_vld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comm_input	: in  std_logic_vector (15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output_vld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data_out	: out std_logic_vector(15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--data_out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my_design;</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architecture behavioral of my_design is</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signal data : std_logic_vector(data_upper_lmt downto data_lower_lmt);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 is a static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begin</a:t>
            </a:r>
          </a:p>
        </p:txBody>
      </p:sp>
      <p:sp>
        <p:nvSpPr>
          <p:cNvPr id="8" name="Content Placeholder 2">
            <a:extLst>
              <a:ext uri="{FF2B5EF4-FFF2-40B4-BE49-F238E27FC236}">
                <a16:creationId xmlns:a16="http://schemas.microsoft.com/office/drawing/2014/main" id="{3BB3F5FC-36E1-6B03-DFB7-33EC7A8F534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A5ADD7C-0B44-EB8C-E895-FAC38E5D55D5}"/>
              </a:ext>
            </a:extLst>
          </p:cNvPr>
          <p:cNvSpPr txBox="1">
            <a:spLocks/>
          </p:cNvSpPr>
          <p:nvPr/>
        </p:nvSpPr>
        <p:spPr>
          <a:xfrm>
            <a:off x="6967959" y="542454"/>
            <a:ext cx="5222873"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process(clk) begin</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 (clk'event and clk = '1') then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--clk'event is a attribute name</a:t>
            </a:r>
            <a:endParaRPr lang="tr-TR" sz="1400" b="1" dirty="0">
              <a:solidFill>
                <a:schemeClr val="accent6">
                  <a:lumMod val="50000"/>
                </a:schemeClr>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if(input_vld = '1') then</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 &lt;= comm_input(15 downto 1) &amp; not</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comm_input(0); </a:t>
            </a: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accent6">
                    <a:lumMod val="50000"/>
                  </a:schemeClr>
                </a:solidFill>
                <a:latin typeface="Times New Roman" panose="02020603050405020304" pitchFamily="18" charset="0"/>
                <a:cs typeface="Times New Roman" panose="02020603050405020304" pitchFamily="18" charset="0"/>
              </a:rPr>
              <a: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-comm_input(0) is a indexed name</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if(output_vld = '1') then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data_out &lt;= data;</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if;</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process;</a:t>
            </a:r>
          </a:p>
        </p:txBody>
      </p:sp>
      <p:sp>
        <p:nvSpPr>
          <p:cNvPr id="3" name="Content Placeholder 2">
            <a:extLst>
              <a:ext uri="{FF2B5EF4-FFF2-40B4-BE49-F238E27FC236}">
                <a16:creationId xmlns:a16="http://schemas.microsoft.com/office/drawing/2014/main" id="{1112444F-44E7-39E5-B4F7-6039135740A0}"/>
              </a:ext>
            </a:extLst>
          </p:cNvPr>
          <p:cNvSpPr txBox="1">
            <a:spLocks/>
          </p:cNvSpPr>
          <p:nvPr/>
        </p:nvSpPr>
        <p:spPr>
          <a:xfrm>
            <a:off x="7370113" y="698604"/>
            <a:ext cx="7403126" cy="5460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0000"/>
              </a:lnSpc>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p:txBody>
      </p:sp>
      <p:cxnSp>
        <p:nvCxnSpPr>
          <p:cNvPr id="7" name="Düz Bağlayıcı 6">
            <a:extLst>
              <a:ext uri="{FF2B5EF4-FFF2-40B4-BE49-F238E27FC236}">
                <a16:creationId xmlns:a16="http://schemas.microsoft.com/office/drawing/2014/main" id="{FA445E6A-C372-09AC-69A1-CB7A7627213D}"/>
              </a:ext>
            </a:extLst>
          </p:cNvPr>
          <p:cNvCxnSpPr>
            <a:cxnSpLocks/>
          </p:cNvCxnSpPr>
          <p:nvPr/>
        </p:nvCxnSpPr>
        <p:spPr>
          <a:xfrm>
            <a:off x="7349924" y="542454"/>
            <a:ext cx="0" cy="546079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7405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9.1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9.2 </a:t>
            </a:r>
            <a:r>
              <a:rPr lang="tr-TR" b="1" dirty="0" err="1">
                <a:solidFill>
                  <a:schemeClr val="bg1"/>
                </a:solidFill>
              </a:rPr>
              <a:t>Operators</a:t>
            </a:r>
            <a:endParaRPr lang="en-GB" b="1" dirty="0">
              <a:solidFill>
                <a:schemeClr val="bg1"/>
              </a:solidFill>
            </a:endParaRPr>
          </a:p>
          <a:p>
            <a:pPr marL="0" indent="0">
              <a:lnSpc>
                <a:spcPct val="110000"/>
              </a:lnSpc>
              <a:buNone/>
            </a:pPr>
            <a:r>
              <a:rPr lang="tr-TR" b="1" dirty="0">
                <a:solidFill>
                  <a:srgbClr val="FF0000"/>
                </a:solidFill>
              </a:rPr>
              <a:t>   9.3 </a:t>
            </a:r>
            <a:r>
              <a:rPr lang="tr-TR" b="1" dirty="0" err="1">
                <a:solidFill>
                  <a:schemeClr val="bg1"/>
                </a:solidFill>
              </a:rPr>
              <a:t>Operands</a:t>
            </a:r>
            <a:endParaRPr lang="en-GB" b="1" dirty="0">
              <a:solidFill>
                <a:schemeClr val="bg1"/>
              </a:solidFill>
            </a:endParaRPr>
          </a:p>
          <a:p>
            <a:pPr marL="0" indent="0">
              <a:lnSpc>
                <a:spcPct val="110000"/>
              </a:lnSpc>
              <a:buNone/>
            </a:pPr>
            <a:r>
              <a:rPr lang="tr-TR" b="1" dirty="0">
                <a:solidFill>
                  <a:srgbClr val="FF0000"/>
                </a:solidFill>
              </a:rPr>
              <a:t>   9.4 </a:t>
            </a:r>
            <a:r>
              <a:rPr lang="tr-TR" b="1" dirty="0" err="1">
                <a:solidFill>
                  <a:schemeClr val="bg1"/>
                </a:solidFill>
              </a:rPr>
              <a:t>Static</a:t>
            </a:r>
            <a:r>
              <a:rPr lang="tr-TR" b="1" dirty="0">
                <a:solidFill>
                  <a:schemeClr val="bg1"/>
                </a:solidFill>
              </a:rPr>
              <a:t> </a:t>
            </a:r>
            <a:r>
              <a:rPr lang="tr-TR" b="1" dirty="0" err="1">
                <a:solidFill>
                  <a:schemeClr val="bg1"/>
                </a:solidFill>
              </a:rPr>
              <a:t>Expressions</a:t>
            </a:r>
            <a:endParaRPr lang="en-GB" b="1" dirty="0">
              <a:solidFill>
                <a:schemeClr val="bg1"/>
              </a:solidFill>
            </a:endParaRPr>
          </a:p>
          <a:p>
            <a:pPr marL="0" indent="0">
              <a:lnSpc>
                <a:spcPct val="110000"/>
              </a:lnSpc>
              <a:buNone/>
            </a:pPr>
            <a:r>
              <a:rPr lang="tr-TR" b="1" dirty="0">
                <a:solidFill>
                  <a:srgbClr val="FF0000"/>
                </a:solidFill>
              </a:rPr>
              <a:t>   9.5 </a:t>
            </a:r>
            <a:r>
              <a:rPr lang="tr-TR" b="1" dirty="0">
                <a:solidFill>
                  <a:schemeClr val="bg1"/>
                </a:solidFill>
              </a:rPr>
              <a:t>Universal </a:t>
            </a:r>
            <a:r>
              <a:rPr lang="tr-TR" b="1" dirty="0" err="1">
                <a:solidFill>
                  <a:schemeClr val="bg1"/>
                </a:solidFill>
              </a:rPr>
              <a:t>Expressions</a:t>
            </a:r>
            <a:endParaRPr lang="en-GB"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9</a:t>
            </a:r>
            <a:r>
              <a:rPr lang="en-US" sz="2800" b="1" dirty="0">
                <a:solidFill>
                  <a:srgbClr val="FF0000"/>
                </a:solidFill>
              </a:rPr>
              <a:t>. </a:t>
            </a:r>
            <a:r>
              <a:rPr lang="tr-TR" sz="2800" b="1" dirty="0">
                <a:solidFill>
                  <a:srgbClr val="FF0000"/>
                </a:solidFill>
              </a:rPr>
              <a:t>EXPRESSIONS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367004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 formula that defines the computation of a value.</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Operators</a:t>
            </a:r>
            <a:endParaRPr lang="en-GB" sz="4000" b="1" i="1" dirty="0">
              <a:solidFill>
                <a:schemeClr val="bg1"/>
              </a:solidFill>
              <a:latin typeface="Tw Cen MT (Body)"/>
              <a:cs typeface="Times New Roman" panose="02020603050405020304" pitchFamily="18" charset="0"/>
            </a:endParaRPr>
          </a:p>
        </p:txBody>
      </p:sp>
      <p:pic>
        <p:nvPicPr>
          <p:cNvPr id="5" name="Resim 4">
            <a:extLst>
              <a:ext uri="{FF2B5EF4-FFF2-40B4-BE49-F238E27FC236}">
                <a16:creationId xmlns:a16="http://schemas.microsoft.com/office/drawing/2014/main" id="{BF23534E-B4A4-4CD4-911E-1D8CC54279F5}"/>
              </a:ext>
            </a:extLst>
          </p:cNvPr>
          <p:cNvPicPr>
            <a:picLocks noChangeAspect="1"/>
          </p:cNvPicPr>
          <p:nvPr/>
        </p:nvPicPr>
        <p:blipFill>
          <a:blip r:embed="rId3"/>
          <a:stretch>
            <a:fillRect/>
          </a:stretch>
        </p:blipFill>
        <p:spPr>
          <a:xfrm>
            <a:off x="1203103" y="1132805"/>
            <a:ext cx="4595390" cy="3100504"/>
          </a:xfrm>
          <a:prstGeom prst="rect">
            <a:avLst/>
          </a:prstGeom>
        </p:spPr>
      </p:pic>
      <p:pic>
        <p:nvPicPr>
          <p:cNvPr id="13" name="Resim 12">
            <a:extLst>
              <a:ext uri="{FF2B5EF4-FFF2-40B4-BE49-F238E27FC236}">
                <a16:creationId xmlns:a16="http://schemas.microsoft.com/office/drawing/2014/main" id="{96EAF0B8-BC7D-4B7B-97DC-E6319DB444D7}"/>
              </a:ext>
            </a:extLst>
          </p:cNvPr>
          <p:cNvPicPr>
            <a:picLocks noChangeAspect="1"/>
          </p:cNvPicPr>
          <p:nvPr/>
        </p:nvPicPr>
        <p:blipFill>
          <a:blip r:embed="rId4"/>
          <a:stretch>
            <a:fillRect/>
          </a:stretch>
        </p:blipFill>
        <p:spPr>
          <a:xfrm>
            <a:off x="6694567" y="1013388"/>
            <a:ext cx="4595390" cy="4831223"/>
          </a:xfrm>
          <a:prstGeom prst="rect">
            <a:avLst/>
          </a:prstGeom>
        </p:spPr>
      </p:pic>
      <p:pic>
        <p:nvPicPr>
          <p:cNvPr id="19" name="Resim 18">
            <a:extLst>
              <a:ext uri="{FF2B5EF4-FFF2-40B4-BE49-F238E27FC236}">
                <a16:creationId xmlns:a16="http://schemas.microsoft.com/office/drawing/2014/main" id="{635D7F31-DC1E-4DFD-907B-F4CEA3D5A872}"/>
              </a:ext>
            </a:extLst>
          </p:cNvPr>
          <p:cNvPicPr>
            <a:picLocks noChangeAspect="1"/>
          </p:cNvPicPr>
          <p:nvPr/>
        </p:nvPicPr>
        <p:blipFill>
          <a:blip r:embed="rId5"/>
          <a:stretch>
            <a:fillRect/>
          </a:stretch>
        </p:blipFill>
        <p:spPr>
          <a:xfrm>
            <a:off x="402865" y="4488955"/>
            <a:ext cx="6195866" cy="2135116"/>
          </a:xfrm>
          <a:prstGeom prst="rect">
            <a:avLst/>
          </a:prstGeom>
        </p:spPr>
      </p:pic>
    </p:spTree>
    <p:extLst>
      <p:ext uri="{BB962C8B-B14F-4D97-AF65-F5344CB8AC3E}">
        <p14:creationId xmlns:p14="http://schemas.microsoft.com/office/powerpoint/2010/main" val="773039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tr-TR" sz="2000" dirty="0">
                <a:solidFill>
                  <a:schemeClr val="bg1"/>
                </a:solidFill>
              </a:rPr>
              <a:t>The </a:t>
            </a:r>
            <a:r>
              <a:rPr lang="tr-TR" sz="2000" dirty="0" err="1">
                <a:solidFill>
                  <a:schemeClr val="bg1"/>
                </a:solidFill>
              </a:rPr>
              <a:t>operands</a:t>
            </a:r>
            <a:r>
              <a:rPr lang="tr-TR" sz="2000" dirty="0">
                <a:solidFill>
                  <a:schemeClr val="bg1"/>
                </a:solidFill>
              </a:rPr>
              <a:t> in an </a:t>
            </a:r>
            <a:r>
              <a:rPr lang="tr-TR" sz="2000" dirty="0" err="1">
                <a:solidFill>
                  <a:schemeClr val="bg1"/>
                </a:solidFill>
              </a:rPr>
              <a:t>expression</a:t>
            </a:r>
            <a:r>
              <a:rPr lang="tr-TR" sz="2000" dirty="0">
                <a:solidFill>
                  <a:schemeClr val="bg1"/>
                </a:solidFill>
              </a:rPr>
              <a:t> </a:t>
            </a:r>
            <a:r>
              <a:rPr lang="tr-TR" sz="2000" dirty="0" err="1">
                <a:solidFill>
                  <a:schemeClr val="bg1"/>
                </a:solidFill>
              </a:rPr>
              <a:t>includes</a:t>
            </a:r>
            <a:r>
              <a:rPr lang="tr-TR" sz="2000" dirty="0">
                <a:solidFill>
                  <a:schemeClr val="bg1"/>
                </a:solidFill>
              </a:rPr>
              <a:t> </a:t>
            </a:r>
            <a:r>
              <a:rPr lang="tr-TR" sz="2000" dirty="0" err="1">
                <a:solidFill>
                  <a:schemeClr val="bg1"/>
                </a:solidFill>
              </a:rPr>
              <a:t>literals</a:t>
            </a:r>
            <a:r>
              <a:rPr lang="tr-TR" sz="2000" dirty="0">
                <a:solidFill>
                  <a:schemeClr val="bg1"/>
                </a:solidFill>
              </a:rPr>
              <a:t>, </a:t>
            </a:r>
            <a:r>
              <a:rPr lang="tr-TR" sz="2000" dirty="0" err="1">
                <a:solidFill>
                  <a:schemeClr val="bg1"/>
                </a:solidFill>
              </a:rPr>
              <a:t>aggregates</a:t>
            </a:r>
            <a:r>
              <a:rPr lang="tr-TR" sz="2000" dirty="0">
                <a:solidFill>
                  <a:schemeClr val="bg1"/>
                </a:solidFill>
              </a:rPr>
              <a:t>, </a:t>
            </a:r>
            <a:r>
              <a:rPr lang="tr-TR" sz="2000" dirty="0" err="1">
                <a:solidFill>
                  <a:schemeClr val="bg1"/>
                </a:solidFill>
              </a:rPr>
              <a:t>function</a:t>
            </a:r>
            <a:r>
              <a:rPr lang="tr-TR" sz="2000" dirty="0">
                <a:solidFill>
                  <a:schemeClr val="bg1"/>
                </a:solidFill>
              </a:rPr>
              <a:t>, </a:t>
            </a:r>
            <a:r>
              <a:rPr lang="tr-TR" sz="2000" dirty="0" err="1">
                <a:solidFill>
                  <a:schemeClr val="bg1"/>
                </a:solidFill>
              </a:rPr>
              <a:t>calls</a:t>
            </a:r>
            <a:r>
              <a:rPr lang="tr-TR" sz="2000" dirty="0">
                <a:solidFill>
                  <a:schemeClr val="bg1"/>
                </a:solidFill>
              </a:rPr>
              <a:t>, </a:t>
            </a:r>
            <a:r>
              <a:rPr lang="tr-TR" sz="2000" dirty="0" err="1">
                <a:solidFill>
                  <a:schemeClr val="bg1"/>
                </a:solidFill>
              </a:rPr>
              <a:t>type</a:t>
            </a:r>
            <a:r>
              <a:rPr lang="tr-TR" sz="2000" dirty="0">
                <a:solidFill>
                  <a:schemeClr val="bg1"/>
                </a:solidFill>
              </a:rPr>
              <a:t> </a:t>
            </a:r>
            <a:r>
              <a:rPr lang="tr-TR" sz="2000" dirty="0" err="1">
                <a:solidFill>
                  <a:schemeClr val="bg1"/>
                </a:solidFill>
              </a:rPr>
              <a:t>conversions</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Operands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01141395-1EB0-4DD5-88E8-AB324EDE7DDC}"/>
              </a:ext>
            </a:extLst>
          </p:cNvPr>
          <p:cNvSpPr txBox="1">
            <a:spLocks/>
          </p:cNvSpPr>
          <p:nvPr/>
        </p:nvSpPr>
        <p:spPr bwMode="auto">
          <a:xfrm>
            <a:off x="0" y="132634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Static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978D92C-75BB-4428-B57F-534F671C38EE}"/>
              </a:ext>
            </a:extLst>
          </p:cNvPr>
          <p:cNvSpPr txBox="1">
            <a:spLocks/>
          </p:cNvSpPr>
          <p:nvPr/>
        </p:nvSpPr>
        <p:spPr bwMode="auto">
          <a:xfrm>
            <a:off x="0" y="353673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Universal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C6E32A-F40B-40E0-913A-5CD0F03D51E5}"/>
              </a:ext>
            </a:extLst>
          </p:cNvPr>
          <p:cNvSpPr txBox="1">
            <a:spLocks/>
          </p:cNvSpPr>
          <p:nvPr/>
        </p:nvSpPr>
        <p:spPr>
          <a:xfrm>
            <a:off x="733291" y="2051558"/>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Utilized in constant declarations or restrictions; fully computed at compile time</a:t>
            </a:r>
          </a:p>
          <a:p>
            <a:pPr marL="0" indent="0">
              <a:lnSpc>
                <a:spcPct val="110000"/>
              </a:lnSpc>
              <a:buNone/>
            </a:pPr>
            <a:r>
              <a:rPr lang="en-US" sz="2000" dirty="0">
                <a:solidFill>
                  <a:schemeClr val="bg1"/>
                </a:solidFill>
              </a:rPr>
              <a:t>• There are two categories of static expression: – If every operator in expression is an implicit defined operator, these are called locally static expressions – If every in the expression is a pure function and every primary in the expression is a global static primary, they are called globally static expressions</a:t>
            </a:r>
            <a:endParaRPr lang="en-US" sz="2000" b="1" dirty="0">
              <a:solidFill>
                <a:schemeClr val="bg1"/>
              </a:solidFill>
            </a:endParaRPr>
          </a:p>
        </p:txBody>
      </p:sp>
      <p:sp>
        <p:nvSpPr>
          <p:cNvPr id="11" name="Content Placeholder 2">
            <a:extLst>
              <a:ext uri="{FF2B5EF4-FFF2-40B4-BE49-F238E27FC236}">
                <a16:creationId xmlns:a16="http://schemas.microsoft.com/office/drawing/2014/main" id="{8B159B2B-ECA0-4B20-8619-6B7ABBB095D7}"/>
              </a:ext>
            </a:extLst>
          </p:cNvPr>
          <p:cNvSpPr txBox="1">
            <a:spLocks/>
          </p:cNvSpPr>
          <p:nvPr/>
        </p:nvSpPr>
        <p:spPr>
          <a:xfrm>
            <a:off x="733291" y="4079186"/>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A universal expression is either an expression that delivers a result of type universal integer or one that delivers a result of type universal real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integer as for any integer type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real as for any floating-point type </a:t>
            </a:r>
            <a:endParaRPr lang="tr-TR" sz="2000" dirty="0">
              <a:solidFill>
                <a:schemeClr val="bg1"/>
              </a:solidFill>
            </a:endParaRPr>
          </a:p>
          <a:p>
            <a:pPr marL="0" indent="0">
              <a:lnSpc>
                <a:spcPct val="110000"/>
              </a:lnSpc>
              <a:buNone/>
            </a:pPr>
            <a:r>
              <a:rPr lang="en-US" sz="2000" dirty="0">
                <a:solidFill>
                  <a:schemeClr val="bg1"/>
                </a:solidFill>
              </a:rPr>
              <a:t>• In addition, these operations include the multiplication and division operators</a:t>
            </a:r>
            <a:endParaRPr lang="en-US" sz="2000" b="1" dirty="0">
              <a:solidFill>
                <a:schemeClr val="bg1"/>
              </a:solidFill>
            </a:endParaRPr>
          </a:p>
        </p:txBody>
      </p:sp>
    </p:spTree>
    <p:extLst>
      <p:ext uri="{BB962C8B-B14F-4D97-AF65-F5344CB8AC3E}">
        <p14:creationId xmlns:p14="http://schemas.microsoft.com/office/powerpoint/2010/main" val="2538229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6190558"/>
          </a:xfrm>
        </p:spPr>
        <p:txBody>
          <a:bodyPr>
            <a:noAutofit/>
          </a:bodyPr>
          <a:lstStyle/>
          <a:p>
            <a:pPr marL="0" indent="0">
              <a:lnSpc>
                <a:spcPct val="110000"/>
              </a:lnSpc>
              <a:buNone/>
            </a:pPr>
            <a:r>
              <a:rPr lang="tr-TR" sz="1800" b="1" dirty="0">
                <a:solidFill>
                  <a:srgbClr val="FF0000"/>
                </a:solidFill>
              </a:rPr>
              <a:t> 10.1 </a:t>
            </a:r>
            <a:r>
              <a:rPr lang="tr-TR" sz="1800" b="1" dirty="0">
                <a:solidFill>
                  <a:schemeClr val="bg1"/>
                </a:solidFill>
              </a:rPr>
              <a:t>General</a:t>
            </a:r>
            <a:endParaRPr lang="en-GB" sz="1800" b="1" dirty="0">
              <a:solidFill>
                <a:schemeClr val="bg1"/>
              </a:solidFill>
            </a:endParaRPr>
          </a:p>
          <a:p>
            <a:pPr marL="0" indent="0">
              <a:lnSpc>
                <a:spcPct val="110000"/>
              </a:lnSpc>
              <a:buNone/>
            </a:pPr>
            <a:r>
              <a:rPr lang="tr-TR" sz="1800" b="1" dirty="0">
                <a:solidFill>
                  <a:srgbClr val="FF0000"/>
                </a:solidFill>
              </a:rPr>
              <a:t> 10.2 </a:t>
            </a:r>
            <a:r>
              <a:rPr lang="tr-TR" sz="1800" b="1" dirty="0" err="1">
                <a:solidFill>
                  <a:schemeClr val="bg1"/>
                </a:solidFill>
              </a:rPr>
              <a:t>Wait</a:t>
            </a:r>
            <a:r>
              <a:rPr lang="tr-TR" sz="1800" b="1" dirty="0">
                <a:solidFill>
                  <a:schemeClr val="bg1"/>
                </a:solidFill>
              </a:rPr>
              <a:t> Statement</a:t>
            </a:r>
            <a:endParaRPr lang="en-GB" sz="1800" b="1" dirty="0">
              <a:solidFill>
                <a:schemeClr val="bg1"/>
              </a:solidFill>
            </a:endParaRPr>
          </a:p>
          <a:p>
            <a:pPr marL="0" indent="0">
              <a:lnSpc>
                <a:spcPct val="110000"/>
              </a:lnSpc>
              <a:buNone/>
            </a:pPr>
            <a:r>
              <a:rPr lang="tr-TR" sz="1800" b="1" dirty="0">
                <a:solidFill>
                  <a:srgbClr val="FF0000"/>
                </a:solidFill>
              </a:rPr>
              <a:t> 10.3 </a:t>
            </a:r>
            <a:r>
              <a:rPr lang="tr-TR" sz="1800" b="1" dirty="0" err="1">
                <a:solidFill>
                  <a:schemeClr val="bg1"/>
                </a:solidFill>
              </a:rPr>
              <a:t>Assertion</a:t>
            </a:r>
            <a:r>
              <a:rPr lang="tr-TR" sz="1800" b="1" dirty="0">
                <a:solidFill>
                  <a:schemeClr val="bg1"/>
                </a:solidFill>
              </a:rPr>
              <a:t> Statement</a:t>
            </a:r>
            <a:endParaRPr lang="en-GB" sz="1800" b="1" dirty="0">
              <a:solidFill>
                <a:schemeClr val="bg1"/>
              </a:solidFill>
            </a:endParaRPr>
          </a:p>
          <a:p>
            <a:pPr marL="0" indent="0">
              <a:lnSpc>
                <a:spcPct val="110000"/>
              </a:lnSpc>
              <a:buNone/>
            </a:pPr>
            <a:r>
              <a:rPr lang="en-US" sz="1800" b="1" dirty="0">
                <a:solidFill>
                  <a:srgbClr val="FF0000"/>
                </a:solidFill>
              </a:rPr>
              <a:t> </a:t>
            </a:r>
            <a:r>
              <a:rPr lang="tr-TR" sz="1800" b="1" dirty="0">
                <a:solidFill>
                  <a:srgbClr val="FF0000"/>
                </a:solidFill>
              </a:rPr>
              <a:t>10</a:t>
            </a:r>
            <a:r>
              <a:rPr lang="en-US" sz="1800" b="1" dirty="0">
                <a:solidFill>
                  <a:srgbClr val="FF0000"/>
                </a:solidFill>
              </a:rPr>
              <a:t>.</a:t>
            </a:r>
            <a:r>
              <a:rPr lang="tr-TR" sz="1800" b="1" dirty="0">
                <a:solidFill>
                  <a:srgbClr val="FF0000"/>
                </a:solidFill>
              </a:rPr>
              <a:t>4</a:t>
            </a:r>
            <a:r>
              <a:rPr lang="en-US" sz="1800" b="1" dirty="0">
                <a:solidFill>
                  <a:srgbClr val="FF0000"/>
                </a:solidFill>
              </a:rPr>
              <a:t> </a:t>
            </a:r>
            <a:r>
              <a:rPr lang="tr-TR" sz="1800" b="1" dirty="0">
                <a:solidFill>
                  <a:schemeClr val="bg1"/>
                </a:solidFill>
              </a:rPr>
              <a:t>Report Statement</a:t>
            </a:r>
            <a:endParaRPr lang="en-US"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5</a:t>
            </a:r>
            <a:r>
              <a:rPr lang="en-US" sz="1800" b="1" dirty="0">
                <a:solidFill>
                  <a:srgbClr val="FF0000"/>
                </a:solidFill>
              </a:rPr>
              <a:t> </a:t>
            </a:r>
            <a:r>
              <a:rPr lang="tr-TR" sz="1800" b="1" dirty="0" err="1">
                <a:solidFill>
                  <a:schemeClr val="bg1"/>
                </a:solidFill>
              </a:rPr>
              <a:t>Variable</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6</a:t>
            </a:r>
            <a:r>
              <a:rPr lang="en-US" sz="1800" b="1" dirty="0">
                <a:solidFill>
                  <a:srgbClr val="FF0000"/>
                </a:solidFill>
              </a:rPr>
              <a:t> </a:t>
            </a:r>
            <a:r>
              <a:rPr lang="tr-TR" sz="1800" b="1" dirty="0" err="1">
                <a:solidFill>
                  <a:schemeClr val="bg1"/>
                </a:solidFill>
              </a:rPr>
              <a:t>Procedure</a:t>
            </a:r>
            <a:r>
              <a:rPr lang="tr-TR" sz="1800" b="1" dirty="0">
                <a:solidFill>
                  <a:schemeClr val="bg1"/>
                </a:solidFill>
              </a:rPr>
              <a:t> Call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7</a:t>
            </a:r>
            <a:r>
              <a:rPr lang="en-US" sz="1800" b="1" dirty="0">
                <a:solidFill>
                  <a:srgbClr val="FF0000"/>
                </a:solidFill>
              </a:rPr>
              <a:t> </a:t>
            </a:r>
            <a:r>
              <a:rPr lang="tr-TR" sz="1800" b="1" dirty="0" err="1">
                <a:solidFill>
                  <a:schemeClr val="bg1"/>
                </a:solidFill>
              </a:rPr>
              <a:t>If</a:t>
            </a:r>
            <a:r>
              <a:rPr lang="tr-TR" sz="1800" b="1" dirty="0">
                <a:solidFill>
                  <a:schemeClr val="bg1"/>
                </a:solidFill>
              </a:rPr>
              <a:t> Statement</a:t>
            </a:r>
            <a:endParaRPr lang="tr-TR" sz="1800" b="1" dirty="0">
              <a:solidFill>
                <a:srgbClr val="FF0000"/>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8</a:t>
            </a:r>
            <a:r>
              <a:rPr lang="en-US" sz="1800" b="1" dirty="0">
                <a:solidFill>
                  <a:srgbClr val="FF0000"/>
                </a:solidFill>
              </a:rPr>
              <a:t> </a:t>
            </a:r>
            <a:r>
              <a:rPr lang="tr-TR" sz="1800" b="1" dirty="0">
                <a:solidFill>
                  <a:schemeClr val="bg1"/>
                </a:solidFill>
              </a:rPr>
              <a:t>Case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9</a:t>
            </a:r>
            <a:r>
              <a:rPr lang="en-US" sz="1800" b="1" dirty="0">
                <a:solidFill>
                  <a:srgbClr val="FF0000"/>
                </a:solidFill>
              </a:rPr>
              <a:t> </a:t>
            </a:r>
            <a:r>
              <a:rPr lang="tr-TR" sz="1800" b="1" dirty="0" err="1">
                <a:solidFill>
                  <a:schemeClr val="bg1"/>
                </a:solidFill>
              </a:rPr>
              <a:t>Loop</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10</a:t>
            </a:r>
            <a:r>
              <a:rPr lang="en-US" sz="1800" b="1" dirty="0">
                <a:solidFill>
                  <a:srgbClr val="FF0000"/>
                </a:solidFill>
              </a:rPr>
              <a:t> </a:t>
            </a:r>
            <a:r>
              <a:rPr lang="tr-TR" sz="1800" b="1" dirty="0" err="1">
                <a:solidFill>
                  <a:schemeClr val="bg1"/>
                </a:solidFill>
              </a:rPr>
              <a:t>Next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11</a:t>
            </a:r>
            <a:r>
              <a:rPr lang="en-US" sz="1800" b="1" dirty="0">
                <a:solidFill>
                  <a:srgbClr val="FF0000"/>
                </a:solidFill>
              </a:rPr>
              <a:t> </a:t>
            </a:r>
            <a:r>
              <a:rPr lang="tr-TR" sz="1800" b="1" dirty="0" err="1">
                <a:solidFill>
                  <a:schemeClr val="bg1"/>
                </a:solidFill>
              </a:rPr>
              <a:t>Exit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12</a:t>
            </a:r>
            <a:r>
              <a:rPr lang="tr-TR" sz="1800" b="1" dirty="0">
                <a:solidFill>
                  <a:schemeClr val="bg1"/>
                </a:solidFill>
              </a:rPr>
              <a:t>Return Statement</a:t>
            </a:r>
            <a:r>
              <a:rPr lang="en-US" sz="1800" b="1" dirty="0">
                <a:solidFill>
                  <a:schemeClr val="bg1"/>
                </a:solidFill>
              </a:rPr>
              <a:t> </a:t>
            </a:r>
            <a:endParaRPr lang="tr-TR"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13 </a:t>
            </a:r>
            <a:r>
              <a:rPr lang="tr-TR" sz="1800" b="1" dirty="0" err="1">
                <a:solidFill>
                  <a:schemeClr val="bg1"/>
                </a:solidFill>
              </a:rPr>
              <a:t>Null</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14 </a:t>
            </a:r>
            <a:r>
              <a:rPr lang="tr-TR" sz="1800" b="1" dirty="0" err="1">
                <a:solidFill>
                  <a:schemeClr val="bg1"/>
                </a:solidFill>
              </a:rPr>
              <a:t>Sequential</a:t>
            </a:r>
            <a:r>
              <a:rPr lang="tr-TR" sz="1800" b="1" dirty="0">
                <a:solidFill>
                  <a:schemeClr val="bg1"/>
                </a:solidFill>
              </a:rPr>
              <a:t> </a:t>
            </a:r>
            <a:r>
              <a:rPr lang="tr-TR" sz="1800" b="1" dirty="0" err="1">
                <a:solidFill>
                  <a:schemeClr val="bg1"/>
                </a:solidFill>
              </a:rPr>
              <a:t>Block</a:t>
            </a:r>
            <a:r>
              <a:rPr lang="tr-TR" sz="1800" b="1" dirty="0">
                <a:solidFill>
                  <a:schemeClr val="bg1"/>
                </a:solidFill>
              </a:rPr>
              <a:t> Statement</a:t>
            </a:r>
            <a:endParaRPr lang="en-US" sz="1800"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10</a:t>
            </a:r>
            <a:r>
              <a:rPr lang="en-US" sz="2800" b="1" dirty="0">
                <a:solidFill>
                  <a:srgbClr val="FF0000"/>
                </a:solidFill>
              </a:rPr>
              <a:t>. </a:t>
            </a:r>
            <a:r>
              <a:rPr lang="tr-TR" sz="2800" b="1" dirty="0">
                <a:solidFill>
                  <a:srgbClr val="FF0000"/>
                </a:solidFill>
              </a:rPr>
              <a:t>SEQUENTIAL 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10</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Yunus Küçük</a:t>
            </a:r>
            <a:endParaRPr lang="en-US" sz="6000" b="1" i="1" dirty="0">
              <a:solidFill>
                <a:schemeClr val="bg1"/>
              </a:solidFill>
            </a:endParaRPr>
          </a:p>
        </p:txBody>
      </p:sp>
    </p:spTree>
    <p:extLst>
      <p:ext uri="{BB962C8B-B14F-4D97-AF65-F5344CB8AC3E}">
        <p14:creationId xmlns:p14="http://schemas.microsoft.com/office/powerpoint/2010/main" val="3291643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C946-C17E-C8C6-05F0-E7535446D5E6}"/>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1</a:t>
            </a:r>
            <a:r>
              <a:rPr lang="en-GB" sz="3600" b="1" dirty="0">
                <a:solidFill>
                  <a:srgbClr val="FF0000"/>
                </a:solidFill>
                <a:latin typeface="Tw Cen MT (Headings)"/>
                <a:ea typeface="+mj-ea"/>
                <a:cs typeface="+mj-cs"/>
              </a:rPr>
              <a:t> </a:t>
            </a:r>
            <a:r>
              <a:rPr lang="tr-TR" sz="3600" b="1" dirty="0">
                <a:solidFill>
                  <a:schemeClr val="bg1"/>
                </a:solidFill>
                <a:latin typeface="Tw Cen MT (Body)"/>
                <a:cs typeface="Times New Roman" panose="02020603050405020304" pitchFamily="18" charset="0"/>
              </a:rPr>
              <a:t>General</a:t>
            </a:r>
            <a:endParaRPr lang="tr-TR" b="1" dirty="0"/>
          </a:p>
        </p:txBody>
      </p:sp>
      <p:sp>
        <p:nvSpPr>
          <p:cNvPr id="3" name="Content Placeholder 2">
            <a:extLst>
              <a:ext uri="{FF2B5EF4-FFF2-40B4-BE49-F238E27FC236}">
                <a16:creationId xmlns:a16="http://schemas.microsoft.com/office/drawing/2014/main" id="{3581FDC0-311E-8281-AFD9-DC2E2ED1BF1D}"/>
              </a:ext>
            </a:extLst>
          </p:cNvPr>
          <p:cNvSpPr>
            <a:spLocks noGrp="1"/>
          </p:cNvSpPr>
          <p:nvPr>
            <p:ph idx="1"/>
          </p:nvPr>
        </p:nvSpPr>
        <p:spPr/>
        <p:txBody>
          <a:bodyPr/>
          <a:lstStyle/>
          <a:p>
            <a:r>
              <a:rPr lang="en-US" sz="2400" i="0" u="none" strike="noStrike" baseline="0" dirty="0">
                <a:solidFill>
                  <a:schemeClr val="bg1"/>
                </a:solidFill>
              </a:rPr>
              <a:t>Sequential statements are used to</a:t>
            </a:r>
            <a:r>
              <a:rPr lang="tr-TR" sz="2400" i="0" u="none" strike="noStrike" baseline="0" dirty="0">
                <a:solidFill>
                  <a:schemeClr val="bg1"/>
                </a:solidFill>
              </a:rPr>
              <a:t> </a:t>
            </a:r>
            <a:r>
              <a:rPr lang="en-US" sz="2400" i="0" u="none" strike="noStrike" baseline="0" dirty="0">
                <a:solidFill>
                  <a:schemeClr val="bg1"/>
                </a:solidFill>
              </a:rPr>
              <a:t>define algorithms for the execution of a subprogram or process; </a:t>
            </a:r>
            <a:r>
              <a:rPr lang="en-US" sz="2400" b="1" i="0" u="none" strike="noStrike" baseline="0" dirty="0">
                <a:solidFill>
                  <a:schemeClr val="bg1"/>
                </a:solidFill>
              </a:rPr>
              <a:t>they execute in the order in which they</a:t>
            </a:r>
            <a:r>
              <a:rPr lang="tr-TR" sz="2400" b="1" i="0" u="none" strike="noStrike" baseline="0" dirty="0">
                <a:solidFill>
                  <a:schemeClr val="bg1"/>
                </a:solidFill>
              </a:rPr>
              <a:t> </a:t>
            </a:r>
            <a:r>
              <a:rPr lang="tr-TR" sz="2400" b="1" i="0" u="none" strike="noStrike" baseline="0" dirty="0" err="1">
                <a:solidFill>
                  <a:schemeClr val="bg1"/>
                </a:solidFill>
              </a:rPr>
              <a:t>appear</a:t>
            </a:r>
            <a:endParaRPr kumimoji="0" lang="tr-TR" altLang="tr-TR" sz="3200" b="1" i="0" u="none" strike="noStrike" cap="none" normalizeH="0" baseline="0" dirty="0">
              <a:ln>
                <a:noFill/>
              </a:ln>
              <a:solidFill>
                <a:schemeClr val="bg1"/>
              </a:solidFill>
              <a:effectLst/>
              <a:cs typeface="Times New Roman" panose="02020603050405020304" pitchFamily="18" charset="0"/>
            </a:endParaRPr>
          </a:p>
          <a:p>
            <a:endParaRPr lang="tr-TR" dirty="0"/>
          </a:p>
        </p:txBody>
      </p:sp>
    </p:spTree>
    <p:extLst>
      <p:ext uri="{BB962C8B-B14F-4D97-AF65-F5344CB8AC3E}">
        <p14:creationId xmlns:p14="http://schemas.microsoft.com/office/powerpoint/2010/main" val="1149492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87D4-D932-F031-BE4A-506B5576E114}"/>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2</a:t>
            </a:r>
            <a:r>
              <a:rPr lang="en-GB" sz="3600" b="1" dirty="0">
                <a:solidFill>
                  <a:srgbClr val="FF0000"/>
                </a:solidFill>
                <a:latin typeface="Tw Cen MT (Headings)"/>
                <a:ea typeface="+mj-ea"/>
                <a:cs typeface="+mj-cs"/>
              </a:rPr>
              <a:t> </a:t>
            </a:r>
            <a:r>
              <a:rPr lang="tr-TR" sz="3600" b="1" dirty="0" err="1">
                <a:solidFill>
                  <a:schemeClr val="bg1"/>
                </a:solidFill>
                <a:latin typeface="Tw Cen MT (Body)"/>
                <a:cs typeface="Times New Roman" panose="02020603050405020304" pitchFamily="18" charset="0"/>
              </a:rPr>
              <a:t>WaIt</a:t>
            </a:r>
            <a:r>
              <a:rPr lang="tr-TR" sz="3600" b="1" dirty="0">
                <a:solidFill>
                  <a:schemeClr val="bg1"/>
                </a:solidFill>
                <a:latin typeface="Tw Cen MT (Body)"/>
                <a:cs typeface="Times New Roman" panose="02020603050405020304" pitchFamily="18" charset="0"/>
              </a:rPr>
              <a:t> Statement</a:t>
            </a:r>
            <a:endParaRPr lang="tr-TR" b="1" dirty="0"/>
          </a:p>
        </p:txBody>
      </p:sp>
      <p:sp>
        <p:nvSpPr>
          <p:cNvPr id="3" name="Content Placeholder 2">
            <a:extLst>
              <a:ext uri="{FF2B5EF4-FFF2-40B4-BE49-F238E27FC236}">
                <a16:creationId xmlns:a16="http://schemas.microsoft.com/office/drawing/2014/main" id="{7FBEEE06-D314-67C1-5DC1-C8EA8CEED9A8}"/>
              </a:ext>
            </a:extLst>
          </p:cNvPr>
          <p:cNvSpPr>
            <a:spLocks noGrp="1"/>
          </p:cNvSpPr>
          <p:nvPr>
            <p:ph idx="1"/>
          </p:nvPr>
        </p:nvSpPr>
        <p:spPr/>
        <p:txBody>
          <a:bodyPr>
            <a:normAutofit lnSpcReduction="10000"/>
          </a:bodyPr>
          <a:lstStyle/>
          <a:p>
            <a:pPr>
              <a:lnSpc>
                <a:spcPct val="110000"/>
              </a:lnSpc>
            </a:pP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There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4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different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types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of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statements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which</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a:t>
            </a: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dirty="0">
                <a:solidFill>
                  <a:schemeClr val="bg1"/>
                </a:solidFill>
                <a:latin typeface="Tw Cen MT (Body)"/>
                <a:cs typeface="Times New Roman" panose="02020603050405020304" pitchFamily="18" charset="0"/>
              </a:rPr>
              <a:t>it </a:t>
            </a:r>
            <a:r>
              <a:rPr lang="tr-TR" altLang="tr-TR" dirty="0" err="1">
                <a:solidFill>
                  <a:schemeClr val="bg1"/>
                </a:solidFill>
                <a:latin typeface="Tw Cen MT (Body)"/>
                <a:cs typeface="Times New Roman" panose="02020603050405020304" pitchFamily="18" charset="0"/>
              </a:rPr>
              <a:t>will</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suspend</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code</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forever</a:t>
            </a:r>
            <a:endParaRPr lang="tr-TR" altLang="tr-TR"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on: </a:t>
            </a:r>
            <a:r>
              <a:rPr lang="en-US" b="0" i="0" dirty="0">
                <a:solidFill>
                  <a:srgbClr val="212934"/>
                </a:solidFill>
                <a:effectLst/>
              </a:rPr>
              <a:t>is equivalent to using a sensitivity list in a process. As soon as any of the signals in the wait on list changes, the code will continue to execute</a:t>
            </a:r>
            <a:endParaRPr kumimoji="0" lang="tr-TR" altLang="tr-TR" b="0" i="0" u="none" strike="noStrike" cap="none" normalizeH="0" baseline="0" dirty="0">
              <a:ln>
                <a:noFill/>
              </a:ln>
              <a:solidFill>
                <a:schemeClr val="bg1"/>
              </a:solidFill>
              <a:effectLst/>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sz="2300" dirty="0" err="1">
                <a:solidFill>
                  <a:schemeClr val="bg1"/>
                </a:solidFill>
                <a:latin typeface="Tw Cen MT (Body)"/>
                <a:cs typeface="Times New Roman" panose="02020603050405020304" pitchFamily="18" charset="0"/>
              </a:rPr>
              <a:t>until</a:t>
            </a:r>
            <a:r>
              <a:rPr lang="tr-TR" altLang="tr-TR" sz="2300" dirty="0">
                <a:solidFill>
                  <a:schemeClr val="bg1"/>
                </a:solidFill>
                <a:latin typeface="Tw Cen MT (Body)"/>
                <a:cs typeface="Times New Roman" panose="02020603050405020304" pitchFamily="18" charset="0"/>
              </a:rPr>
              <a:t>: it </a:t>
            </a:r>
            <a:r>
              <a:rPr lang="en-US" sz="2000" b="0" i="0" dirty="0">
                <a:solidFill>
                  <a:srgbClr val="212934"/>
                </a:solidFill>
                <a:effectLst/>
                <a:latin typeface="Tw Cen MT (Body)"/>
              </a:rPr>
              <a:t>will suspend a process until the condition of the wait is true</a:t>
            </a:r>
            <a:endParaRPr lang="tr-TR" altLang="tr-TR" sz="2300"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for</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lang="en-US" sz="2000" b="0" i="0" dirty="0">
                <a:solidFill>
                  <a:srgbClr val="212934"/>
                </a:solidFill>
                <a:effectLst/>
                <a:latin typeface="Lato" panose="020F0502020204030203" pitchFamily="34" charset="0"/>
              </a:rPr>
              <a:t> </a:t>
            </a:r>
            <a:r>
              <a:rPr lang="en-US" b="0" i="0" dirty="0">
                <a:solidFill>
                  <a:srgbClr val="212934"/>
                </a:solidFill>
                <a:effectLst/>
              </a:rPr>
              <a:t>is never synthesizable. However</a:t>
            </a:r>
            <a:r>
              <a:rPr lang="tr-TR" dirty="0">
                <a:solidFill>
                  <a:srgbClr val="212934"/>
                </a:solidFill>
              </a:rPr>
              <a:t>, </a:t>
            </a:r>
            <a:r>
              <a:rPr lang="en-US" b="0" i="0" dirty="0">
                <a:solidFill>
                  <a:srgbClr val="212934"/>
                </a:solidFill>
                <a:effectLst/>
              </a:rPr>
              <a:t>it is still very useful for test benches and for bus functional models. </a:t>
            </a:r>
            <a:r>
              <a:rPr lang="en-US" b="0" i="1" dirty="0">
                <a:solidFill>
                  <a:srgbClr val="212934"/>
                </a:solidFill>
                <a:effectLst/>
              </a:rPr>
              <a:t>Wait for</a:t>
            </a:r>
            <a:r>
              <a:rPr lang="en-US" b="0" i="0" dirty="0">
                <a:solidFill>
                  <a:srgbClr val="212934"/>
                </a:solidFill>
                <a:effectLst/>
              </a:rPr>
              <a:t> must be followed by some amount of time, for example 10 ns</a:t>
            </a:r>
            <a:endPar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endParaRPr>
          </a:p>
          <a:p>
            <a:pPr marL="457200" lvl="1" indent="0">
              <a:lnSpc>
                <a:spcPct val="110000"/>
              </a:lnSpc>
              <a:buNone/>
            </a:pPr>
            <a:r>
              <a:rPr lang="en-US" sz="2000" b="1" i="0" dirty="0">
                <a:solidFill>
                  <a:srgbClr val="212934"/>
                </a:solidFill>
                <a:effectLst/>
                <a:latin typeface="Tw Cen MT (Body)"/>
              </a:rPr>
              <a:t>One additional note: </a:t>
            </a:r>
            <a:r>
              <a:rPr lang="en-US" sz="2000" b="0" i="0" dirty="0">
                <a:solidFill>
                  <a:srgbClr val="212934"/>
                </a:solidFill>
                <a:effectLst/>
                <a:latin typeface="Tw Cen MT (Body)"/>
              </a:rPr>
              <a:t>A process that has a sensitivity list can not contain any wait statements</a:t>
            </a:r>
            <a:endParaRPr lang="tr-TR" dirty="0"/>
          </a:p>
        </p:txBody>
      </p:sp>
    </p:spTree>
    <p:extLst>
      <p:ext uri="{BB962C8B-B14F-4D97-AF65-F5344CB8AC3E}">
        <p14:creationId xmlns:p14="http://schemas.microsoft.com/office/powerpoint/2010/main" val="1473144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76DA-AA19-20DA-276A-DB298EBBFE7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10.3 </a:t>
            </a:r>
            <a:r>
              <a:rPr lang="tr-TR" b="1" dirty="0" err="1">
                <a:solidFill>
                  <a:schemeClr val="bg1"/>
                </a:solidFill>
              </a:rPr>
              <a:t>Assertıon</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9657B4D7-D226-B35B-194E-37A4782C29BB}"/>
              </a:ext>
            </a:extLst>
          </p:cNvPr>
          <p:cNvSpPr>
            <a:spLocks noGrp="1" noChangeArrowheads="1"/>
          </p:cNvSpPr>
          <p:nvPr>
            <p:ph idx="1"/>
          </p:nvPr>
        </p:nvSpPr>
        <p:spPr bwMode="auto">
          <a:xfrm>
            <a:off x="404812" y="595399"/>
            <a:ext cx="11798679"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checks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reports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it is not.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assert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condition</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string_expression</a:t>
            </a:r>
            <a:r>
              <a:rPr kumimoji="0" lang="tr-TR" altLang="tr-TR" sz="1400" b="0" i="0" u="none" strike="noStrike" cap="none" normalizeH="0" baseline="0" dirty="0">
                <a:ln>
                  <a:noFill/>
                </a:ln>
                <a:solidFill>
                  <a:srgbClr val="000000"/>
                </a:solidFill>
                <a:effectLst/>
                <a:latin typeface="+mn-lt"/>
              </a:rPr>
              <a:t> ] [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expression</a:t>
            </a:r>
            <a:r>
              <a:rPr kumimoji="0" lang="tr-TR" altLang="tr-TR" sz="1400" b="0" i="0" u="none" strike="noStrike" cap="none" normalizeH="0" baseline="0" dirty="0">
                <a:ln>
                  <a:noFill/>
                </a:ln>
                <a:solidFill>
                  <a:srgbClr val="000000"/>
                </a:solidFill>
                <a:effectLst/>
                <a:latin typeface="+mn-lt"/>
              </a:rPr>
              <a:t> ];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optional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fields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usually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evaluate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Boolean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said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occurred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String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occurred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determines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Standard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package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contains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following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Failure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cs typeface="Arial" panose="020B0604020202020204" pitchFamily="34" charset="0"/>
              </a:rPr>
              <a:t>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Example</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assert</a:t>
            </a:r>
            <a:r>
              <a:rPr kumimoji="0" lang="tr-TR" altLang="tr-TR" sz="1400" b="1" i="0" u="none" strike="noStrike" cap="none" normalizeH="0" baseline="0" dirty="0">
                <a:ln>
                  <a:noFill/>
                </a:ln>
                <a:solidFill>
                  <a:srgbClr val="000000"/>
                </a:solidFill>
                <a:effectLst/>
                <a:latin typeface="+mn-lt"/>
              </a:rPr>
              <a:t> not</a:t>
            </a:r>
            <a:r>
              <a:rPr kumimoji="0" lang="tr-TR" altLang="tr-TR" sz="1400" b="0" i="0" u="none" strike="noStrike" cap="none" normalizeH="0" baseline="0" dirty="0">
                <a:ln>
                  <a:noFill/>
                </a:ln>
                <a:solidFill>
                  <a:srgbClr val="000000"/>
                </a:solidFill>
                <a:effectLst/>
                <a:latin typeface="+mn-lt"/>
              </a:rPr>
              <a:t> (Reset = '0' </a:t>
            </a:r>
            <a:r>
              <a:rPr kumimoji="0" lang="tr-TR" altLang="tr-TR" sz="1400" b="0" i="0" u="none" strike="noStrike" cap="none" normalizeH="0" baseline="0" dirty="0" err="1">
                <a:ln>
                  <a:noFill/>
                </a:ln>
                <a:solidFill>
                  <a:srgbClr val="000000"/>
                </a:solidFill>
                <a:effectLst/>
                <a:latin typeface="+mn-lt"/>
              </a:rPr>
              <a:t>and</a:t>
            </a:r>
            <a:r>
              <a:rPr kumimoji="0" lang="tr-TR" altLang="tr-TR" sz="1400" b="0" i="0" u="none" strike="noStrike" cap="none" normalizeH="0" baseline="0" dirty="0">
                <a:ln>
                  <a:noFill/>
                </a:ln>
                <a:solidFill>
                  <a:srgbClr val="000000"/>
                </a:solidFill>
                <a:effectLst/>
                <a:latin typeface="+mn-lt"/>
              </a:rPr>
              <a:t> Set = '0')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"set-reset </a:t>
            </a:r>
            <a:r>
              <a:rPr kumimoji="0" lang="tr-TR" altLang="tr-TR" sz="1400" b="0" i="0" u="none" strike="noStrike" cap="none" normalizeH="0" baseline="0" dirty="0" err="1">
                <a:ln>
                  <a:noFill/>
                </a:ln>
                <a:solidFill>
                  <a:srgbClr val="000000"/>
                </a:solidFill>
                <a:effectLst/>
                <a:latin typeface="+mn-lt"/>
              </a:rPr>
              <a:t>conflict</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Failure</a:t>
            </a:r>
            <a:r>
              <a:rPr kumimoji="0" lang="tr-TR" altLang="tr-TR" sz="14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assert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a:t>
            </a:r>
            <a:r>
              <a:rPr kumimoji="0" lang="tr-TR" altLang="tr-TR" sz="1400" b="0" i="0" u="none" strike="noStrike" cap="none" normalizeH="0" baseline="0" dirty="0">
                <a:ln>
                  <a:noFill/>
                </a:ln>
                <a:solidFill>
                  <a:srgbClr val="000000"/>
                </a:solidFill>
                <a:effectLst/>
                <a:latin typeface="+mn-lt"/>
              </a:rPr>
              <a:t> = </a:t>
            </a:r>
            <a:r>
              <a:rPr kumimoji="0" lang="tr-TR" altLang="tr-TR" sz="1400" b="0" i="0" u="none" strike="noStrike" cap="none" normalizeH="0" baseline="0" dirty="0" err="1">
                <a:ln>
                  <a:noFill/>
                </a:ln>
                <a:solidFill>
                  <a:srgbClr val="000000"/>
                </a:solidFill>
                <a:effectLst/>
                <a:latin typeface="+mn-lt"/>
              </a:rPr>
              <a:t>ExpectedResults</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results</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differ</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from</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expected</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results</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Warning</a:t>
            </a:r>
            <a:r>
              <a:rPr kumimoji="0" lang="tr-TR" altLang="tr-TR" sz="1400" b="0" i="0" u="none" strike="noStrike" cap="none" normalizeH="0" baseline="0" dirty="0">
                <a:ln>
                  <a:noFill/>
                </a:ln>
                <a:solidFill>
                  <a:srgbClr val="000000"/>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therefore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should</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be an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opposite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passive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process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such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can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entity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monitors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continuously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Synthesis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tools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generally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ignore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3418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1E2720E-5794-DC01-600D-CFB9FFD89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7A878-927E-BA95-8346-51C9E0FFF6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10.4</a:t>
            </a:r>
            <a:r>
              <a:rPr lang="tr-TR" b="1" dirty="0"/>
              <a:t> </a:t>
            </a:r>
            <a:r>
              <a:rPr lang="tr-TR" b="1" dirty="0" err="1">
                <a:solidFill>
                  <a:schemeClr val="bg1"/>
                </a:solidFill>
              </a:rPr>
              <a:t>report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D4D92BDC-7323-92D4-5ABC-10575BC430B6}"/>
              </a:ext>
            </a:extLst>
          </p:cNvPr>
          <p:cNvSpPr>
            <a:spLocks noGrp="1" noChangeArrowheads="1"/>
          </p:cNvSpPr>
          <p:nvPr>
            <p:ph idx="1"/>
          </p:nvPr>
        </p:nvSpPr>
        <p:spPr bwMode="auto">
          <a:xfrm>
            <a:off x="404812" y="726630"/>
            <a:ext cx="8301037"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displays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sng"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string_expression</a:t>
            </a:r>
            <a:r>
              <a:rPr kumimoji="0" lang="tr-TR" altLang="tr-TR" sz="1400" b="0" i="0" u="none" strike="noStrike" cap="none" normalizeH="0" baseline="0" dirty="0">
                <a:ln>
                  <a:noFill/>
                </a:ln>
                <a:solidFill>
                  <a:srgbClr val="000000"/>
                </a:solidFill>
                <a:effectLst/>
                <a:latin typeface="+mn-lt"/>
              </a:rPr>
              <a:t> [ </a:t>
            </a:r>
            <a:r>
              <a:rPr kumimoji="0" lang="tr-TR" altLang="tr-TR" sz="1400" b="1" i="0" u="sng"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expression</a:t>
            </a:r>
            <a:r>
              <a:rPr kumimoji="0" lang="tr-TR" altLang="tr-TR" sz="1400" b="0" i="0" u="none" strike="noStrike" cap="none" normalizeH="0" baseline="0" dirty="0">
                <a:ln>
                  <a:noFill/>
                </a:ln>
                <a:solidFill>
                  <a:srgbClr val="000000"/>
                </a:solidFill>
                <a:effectLst/>
                <a:latin typeface="+mn-lt"/>
              </a:rPr>
              <a:t> ];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main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difference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between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unconditionally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Failure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Example</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End</a:t>
            </a:r>
            <a:r>
              <a:rPr kumimoji="0" lang="tr-TR" altLang="tr-TR" sz="1400" b="0" i="0" u="none" strike="noStrike" cap="none" normalizeH="0" baseline="0" dirty="0">
                <a:ln>
                  <a:noFill/>
                </a:ln>
                <a:solidFill>
                  <a:srgbClr val="000000"/>
                </a:solidFill>
                <a:effectLst/>
                <a:latin typeface="+mn-lt"/>
              </a:rPr>
              <a:t> of </a:t>
            </a:r>
            <a:r>
              <a:rPr kumimoji="0" lang="tr-TR" altLang="tr-TR" sz="1400" b="0" i="0" u="none" strike="noStrike" cap="none" normalizeH="0" baseline="0" dirty="0" err="1">
                <a:ln>
                  <a:noFill/>
                </a:ln>
                <a:solidFill>
                  <a:srgbClr val="000000"/>
                </a:solidFill>
                <a:effectLst/>
                <a:latin typeface="+mn-lt"/>
              </a:rPr>
              <a:t>simulation</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note</a:t>
            </a:r>
            <a:r>
              <a:rPr kumimoji="0" lang="tr-TR" altLang="tr-TR" sz="14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default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304939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216A-8497-42F2-8417-EEEED04AD844}"/>
              </a:ext>
            </a:extLst>
          </p:cNvPr>
          <p:cNvSpPr>
            <a:spLocks noGrp="1"/>
          </p:cNvSpPr>
          <p:nvPr>
            <p:ph type="title"/>
          </p:nvPr>
        </p:nvSpPr>
        <p:spPr>
          <a:xfrm>
            <a:off x="2368551" y="66674"/>
            <a:ext cx="7613649" cy="603250"/>
          </a:xfrm>
        </p:spPr>
        <p:txBody>
          <a:bodyPr anchor="ctr">
            <a:normAutofit/>
          </a:bodyPr>
          <a:lstStyle/>
          <a:p>
            <a:pPr algn="ctr"/>
            <a:r>
              <a:rPr lang="tr-TR" sz="2800" b="1" dirty="0">
                <a:solidFill>
                  <a:srgbClr val="FF0000"/>
                </a:solidFill>
              </a:rPr>
              <a:t>CODE EXAMPLE of </a:t>
            </a:r>
            <a:r>
              <a:rPr lang="tr-TR" sz="2800" b="1" dirty="0" err="1">
                <a:solidFill>
                  <a:srgbClr val="FF0000"/>
                </a:solidFill>
              </a:rPr>
              <a:t>waıt</a:t>
            </a:r>
            <a:r>
              <a:rPr lang="tr-TR" sz="2800" b="1" dirty="0">
                <a:solidFill>
                  <a:srgbClr val="FF0000"/>
                </a:solidFill>
              </a:rPr>
              <a:t> </a:t>
            </a:r>
            <a:r>
              <a:rPr lang="tr-TR" sz="2800" b="1" dirty="0" err="1">
                <a:solidFill>
                  <a:srgbClr val="FF0000"/>
                </a:solidFill>
              </a:rPr>
              <a:t>statements</a:t>
            </a:r>
            <a:endParaRPr lang="tr-TR" sz="2800" b="1" dirty="0">
              <a:solidFill>
                <a:srgbClr val="FF0000"/>
              </a:solidFill>
            </a:endParaRPr>
          </a:p>
        </p:txBody>
      </p:sp>
      <p:sp>
        <p:nvSpPr>
          <p:cNvPr id="14" name="TextBox 13">
            <a:extLst>
              <a:ext uri="{FF2B5EF4-FFF2-40B4-BE49-F238E27FC236}">
                <a16:creationId xmlns:a16="http://schemas.microsoft.com/office/drawing/2014/main" id="{BB7472B1-BCF9-7A2C-E695-B00575E293F1}"/>
              </a:ext>
            </a:extLst>
          </p:cNvPr>
          <p:cNvSpPr txBox="1"/>
          <p:nvPr/>
        </p:nvSpPr>
        <p:spPr>
          <a:xfrm>
            <a:off x="4746625" y="669924"/>
            <a:ext cx="3521075" cy="6186309"/>
          </a:xfrm>
          <a:prstGeom prst="rect">
            <a:avLst/>
          </a:prstGeom>
          <a:noFill/>
        </p:spPr>
        <p:txBody>
          <a:bodyPr wrap="square">
            <a:spAutoFit/>
          </a:bodyPr>
          <a:lstStyle/>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until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Jackpot</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highlight>
                <a:srgbClr val="0000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99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93C567-F0AA-B319-D959-9D78063B7DB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2C766E4-9F2F-15AA-8110-E30F150AAABC}"/>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4. Subprograms </a:t>
            </a:r>
            <a:r>
              <a:rPr lang="tr-TR" sz="2800" b="1" dirty="0">
                <a:solidFill>
                  <a:srgbClr val="FF0000"/>
                </a:solidFill>
              </a:rPr>
              <a:t>&amp;</a:t>
            </a:r>
            <a:r>
              <a:rPr lang="en-US" sz="2800" b="1" dirty="0">
                <a:solidFill>
                  <a:srgbClr val="FF0000"/>
                </a:solidFill>
              </a:rPr>
              <a:t> packages</a:t>
            </a:r>
          </a:p>
        </p:txBody>
      </p:sp>
      <p:sp>
        <p:nvSpPr>
          <p:cNvPr id="9" name="Content Placeholder 2">
            <a:extLst>
              <a:ext uri="{FF2B5EF4-FFF2-40B4-BE49-F238E27FC236}">
                <a16:creationId xmlns:a16="http://schemas.microsoft.com/office/drawing/2014/main" id="{975AD1ED-0C49-AB10-C16A-FD144D664039}"/>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tr-TR" b="1" dirty="0">
                <a:solidFill>
                  <a:srgbClr val="FF0000"/>
                </a:solidFill>
              </a:rPr>
              <a:t>.1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.2 </a:t>
            </a:r>
            <a:r>
              <a:rPr lang="en-US" b="1" dirty="0">
                <a:solidFill>
                  <a:schemeClr val="bg1"/>
                </a:solidFill>
              </a:rPr>
              <a:t>Subprogram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.3 </a:t>
            </a:r>
            <a:r>
              <a:rPr lang="en-US" b="1" dirty="0">
                <a:solidFill>
                  <a:schemeClr val="bg1"/>
                </a:solidFill>
              </a:rPr>
              <a:t>Subprogram Bodies</a:t>
            </a:r>
          </a:p>
          <a:p>
            <a:pPr marL="0" indent="0">
              <a:lnSpc>
                <a:spcPct val="110000"/>
              </a:lnSpc>
              <a:buNone/>
            </a:pPr>
            <a:r>
              <a:rPr lang="tr-TR" b="1" dirty="0">
                <a:solidFill>
                  <a:srgbClr val="FF0000"/>
                </a:solidFill>
              </a:rPr>
              <a:t> </a:t>
            </a:r>
            <a:r>
              <a:rPr lang="en-GB" b="1" dirty="0">
                <a:solidFill>
                  <a:srgbClr val="FF0000"/>
                </a:solidFill>
              </a:rPr>
              <a:t>  4</a:t>
            </a:r>
            <a:r>
              <a:rPr lang="en-US" b="1" dirty="0">
                <a:solidFill>
                  <a:srgbClr val="FF0000"/>
                </a:solidFill>
              </a:rPr>
              <a:t>.4 </a:t>
            </a:r>
            <a:r>
              <a:rPr lang="en-US" b="1" dirty="0">
                <a:solidFill>
                  <a:schemeClr val="bg1"/>
                </a:solidFill>
              </a:rPr>
              <a:t>Subprogram Instantiation </a:t>
            </a:r>
            <a:r>
              <a:rPr lang="en-GB" b="1" dirty="0">
                <a:solidFill>
                  <a:schemeClr val="bg1"/>
                </a:solidFill>
              </a:rPr>
              <a:t>Declarations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.5 </a:t>
            </a:r>
            <a:r>
              <a:rPr lang="en-US" b="1" dirty="0">
                <a:solidFill>
                  <a:schemeClr val="bg1"/>
                </a:solidFill>
              </a:rPr>
              <a:t>Subprogram Overloading</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.6 </a:t>
            </a:r>
            <a:r>
              <a:rPr lang="en-US" b="1" dirty="0">
                <a:solidFill>
                  <a:schemeClr val="bg1"/>
                </a:solidFill>
              </a:rPr>
              <a:t>Resolution Functions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4</a:t>
            </a:r>
            <a:r>
              <a:rPr lang="tr-TR" b="1" dirty="0">
                <a:solidFill>
                  <a:srgbClr val="FF0000"/>
                </a:solidFill>
              </a:rPr>
              <a:t>.</a:t>
            </a:r>
            <a:r>
              <a:rPr lang="en-GB" b="1" dirty="0">
                <a:solidFill>
                  <a:srgbClr val="FF0000"/>
                </a:solidFill>
              </a:rPr>
              <a:t>7</a:t>
            </a:r>
            <a:r>
              <a:rPr lang="tr-TR" b="1" dirty="0">
                <a:solidFill>
                  <a:srgbClr val="FF0000"/>
                </a:solidFill>
              </a:rPr>
              <a:t> </a:t>
            </a:r>
            <a:r>
              <a:rPr lang="en-US" b="1" dirty="0">
                <a:solidFill>
                  <a:schemeClr val="bg1"/>
                </a:solidFill>
              </a:rPr>
              <a:t>Package Declarations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4</a:t>
            </a:r>
            <a:r>
              <a:rPr lang="tr-TR" b="1" dirty="0">
                <a:solidFill>
                  <a:srgbClr val="FF0000"/>
                </a:solidFill>
              </a:rPr>
              <a:t>.</a:t>
            </a:r>
            <a:r>
              <a:rPr lang="en-GB" b="1" dirty="0">
                <a:solidFill>
                  <a:srgbClr val="FF0000"/>
                </a:solidFill>
              </a:rPr>
              <a:t>8</a:t>
            </a:r>
            <a:r>
              <a:rPr lang="tr-TR" b="1" dirty="0">
                <a:solidFill>
                  <a:srgbClr val="FF0000"/>
                </a:solidFill>
              </a:rPr>
              <a:t> </a:t>
            </a:r>
            <a:r>
              <a:rPr lang="en-US" b="1" dirty="0">
                <a:solidFill>
                  <a:schemeClr val="bg1"/>
                </a:solidFill>
              </a:rPr>
              <a:t>Package Bodies</a:t>
            </a:r>
          </a:p>
          <a:p>
            <a:pPr marL="0" indent="0">
              <a:lnSpc>
                <a:spcPct val="110000"/>
              </a:lnSpc>
              <a:buNone/>
            </a:pPr>
            <a:r>
              <a:rPr lang="en-GB" b="1" dirty="0">
                <a:solidFill>
                  <a:srgbClr val="FF0000"/>
                </a:solidFill>
              </a:rPr>
              <a:t>   4</a:t>
            </a:r>
            <a:r>
              <a:rPr lang="tr-TR" b="1" dirty="0">
                <a:solidFill>
                  <a:srgbClr val="FF0000"/>
                </a:solidFill>
              </a:rPr>
              <a:t>.</a:t>
            </a:r>
            <a:r>
              <a:rPr lang="en-GB" b="1" dirty="0">
                <a:solidFill>
                  <a:srgbClr val="FF0000"/>
                </a:solidFill>
              </a:rPr>
              <a:t>9</a:t>
            </a:r>
            <a:r>
              <a:rPr lang="tr-TR" b="1" dirty="0">
                <a:solidFill>
                  <a:srgbClr val="FF0000"/>
                </a:solidFill>
              </a:rPr>
              <a:t> </a:t>
            </a:r>
            <a:r>
              <a:rPr lang="en-US" b="1" dirty="0">
                <a:solidFill>
                  <a:schemeClr val="bg1"/>
                </a:solidFill>
              </a:rPr>
              <a:t>Package Instantiation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chemeClr val="bg1"/>
                </a:solidFill>
              </a:rPr>
              <a:t>   </a:t>
            </a:r>
            <a:r>
              <a:rPr lang="en-GB" b="1" dirty="0">
                <a:solidFill>
                  <a:srgbClr val="FF0000"/>
                </a:solidFill>
              </a:rPr>
              <a:t>4</a:t>
            </a:r>
            <a:r>
              <a:rPr lang="tr-TR" b="1" dirty="0">
                <a:solidFill>
                  <a:srgbClr val="FF0000"/>
                </a:solidFill>
              </a:rPr>
              <a:t>.</a:t>
            </a:r>
            <a:r>
              <a:rPr lang="en-GB" b="1" dirty="0">
                <a:solidFill>
                  <a:srgbClr val="FF0000"/>
                </a:solidFill>
              </a:rPr>
              <a:t>10</a:t>
            </a:r>
            <a:r>
              <a:rPr lang="tr-TR" b="1" dirty="0">
                <a:solidFill>
                  <a:srgbClr val="FF0000"/>
                </a:solidFill>
              </a:rPr>
              <a:t> </a:t>
            </a:r>
            <a:r>
              <a:rPr lang="en-US" b="1" dirty="0">
                <a:solidFill>
                  <a:schemeClr val="bg1"/>
                </a:solidFill>
              </a:rPr>
              <a:t>Conformance Rules</a:t>
            </a:r>
          </a:p>
        </p:txBody>
      </p:sp>
      <p:pic>
        <p:nvPicPr>
          <p:cNvPr id="7" name="Picture 6" descr="close up of circuit board">
            <a:extLst>
              <a:ext uri="{FF2B5EF4-FFF2-40B4-BE49-F238E27FC236}">
                <a16:creationId xmlns:a16="http://schemas.microsoft.com/office/drawing/2014/main" id="{F192D705-7268-5A25-AD8F-06588C5F43E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70C061D7-326A-BD31-7866-1B57FBB2EDC6}"/>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4</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3701900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7D292-569B-A76D-4D4A-6217D7AC38B7}"/>
              </a:ext>
            </a:extLst>
          </p:cNvPr>
          <p:cNvSpPr>
            <a:spLocks noGrp="1"/>
          </p:cNvSpPr>
          <p:nvPr>
            <p:ph idx="1"/>
          </p:nvPr>
        </p:nvSpPr>
        <p:spPr>
          <a:xfrm>
            <a:off x="799289" y="184311"/>
            <a:ext cx="9905999" cy="6620816"/>
          </a:xfrm>
        </p:spPr>
        <p:txBody>
          <a:bodyPr>
            <a:normAutofit fontScale="62500" lnSpcReduction="20000"/>
          </a:bodyPr>
          <a:lstStyle/>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=1 </a:t>
            </a:r>
            <a:r>
              <a:rPr lang="tr-TR" b="1" dirty="0" err="1">
                <a:solidFill>
                  <a:schemeClr val="bg1"/>
                </a:solidFill>
              </a:rPr>
              <a:t>CountDown</a:t>
            </a:r>
            <a:r>
              <a:rPr lang="tr-TR" b="1" dirty="0">
                <a:solidFill>
                  <a:schemeClr val="bg1"/>
                </a:solidFill>
              </a:rPr>
              <a:t>=9</a:t>
            </a:r>
          </a:p>
          <a:p>
            <a:r>
              <a:rPr lang="tr-TR" dirty="0">
                <a:solidFill>
                  <a:schemeClr val="bg1"/>
                </a:solidFill>
              </a:rPr>
              <a:t>Time: 0 </a:t>
            </a:r>
            <a:r>
              <a:rPr lang="tr-TR" dirty="0" err="1">
                <a:solidFill>
                  <a:schemeClr val="bg1"/>
                </a:solidFill>
              </a:rPr>
              <a:t>ps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=2 </a:t>
            </a:r>
            <a:r>
              <a:rPr lang="tr-TR" b="1" dirty="0" err="1">
                <a:solidFill>
                  <a:schemeClr val="bg1"/>
                </a:solidFill>
              </a:rPr>
              <a:t>CountDown</a:t>
            </a:r>
            <a:r>
              <a:rPr lang="tr-TR" b="1" dirty="0">
                <a:solidFill>
                  <a:schemeClr val="bg1"/>
                </a:solidFill>
              </a:rPr>
              <a:t>=8</a:t>
            </a:r>
          </a:p>
          <a:p>
            <a:r>
              <a:rPr lang="tr-TR" dirty="0">
                <a:solidFill>
                  <a:schemeClr val="bg1"/>
                </a:solidFill>
              </a:rPr>
              <a:t>Time: 10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=3 </a:t>
            </a:r>
            <a:r>
              <a:rPr lang="tr-TR" b="1" dirty="0" err="1">
                <a:solidFill>
                  <a:schemeClr val="bg1"/>
                </a:solidFill>
              </a:rPr>
              <a:t>CountDown</a:t>
            </a:r>
            <a:r>
              <a:rPr lang="tr-TR" b="1" dirty="0">
                <a:solidFill>
                  <a:schemeClr val="bg1"/>
                </a:solidFill>
              </a:rPr>
              <a:t>=7</a:t>
            </a:r>
          </a:p>
          <a:p>
            <a:r>
              <a:rPr lang="tr-TR" dirty="0">
                <a:solidFill>
                  <a:schemeClr val="bg1"/>
                </a:solidFill>
              </a:rPr>
              <a:t>Time: 20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=4 </a:t>
            </a:r>
            <a:r>
              <a:rPr lang="tr-TR" b="1" dirty="0" err="1">
                <a:solidFill>
                  <a:schemeClr val="bg1"/>
                </a:solidFill>
              </a:rPr>
              <a:t>CountDown</a:t>
            </a:r>
            <a:r>
              <a:rPr lang="tr-TR" b="1" dirty="0">
                <a:solidFill>
                  <a:schemeClr val="bg1"/>
                </a:solidFill>
              </a:rPr>
              <a:t>=6</a:t>
            </a:r>
          </a:p>
          <a:p>
            <a:r>
              <a:rPr lang="tr-TR" dirty="0">
                <a:solidFill>
                  <a:schemeClr val="bg1"/>
                </a:solidFill>
              </a:rPr>
              <a:t>Time: 30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=5 </a:t>
            </a:r>
            <a:r>
              <a:rPr lang="tr-TR" b="1" dirty="0" err="1">
                <a:solidFill>
                  <a:schemeClr val="bg1"/>
                </a:solidFill>
              </a:rPr>
              <a:t>CountDown</a:t>
            </a:r>
            <a:r>
              <a:rPr lang="tr-TR" b="1" dirty="0">
                <a:solidFill>
                  <a:schemeClr val="bg1"/>
                </a:solidFill>
              </a:rPr>
              <a:t>=5</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Jackpot</a:t>
            </a:r>
            <a:r>
              <a:rPr lang="tr-TR" b="1" dirty="0">
                <a:solidFill>
                  <a:schemeClr val="bg1"/>
                </a:solidFill>
              </a:rPr>
              <a:t>!</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/T07_WaitOnUntilTb/line__29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=6 </a:t>
            </a:r>
            <a:r>
              <a:rPr lang="tr-TR" b="1" dirty="0" err="1">
                <a:solidFill>
                  <a:schemeClr val="bg1"/>
                </a:solidFill>
              </a:rPr>
              <a:t>CountDown</a:t>
            </a:r>
            <a:r>
              <a:rPr lang="tr-TR" b="1" dirty="0">
                <a:solidFill>
                  <a:schemeClr val="bg1"/>
                </a:solidFill>
              </a:rPr>
              <a:t>=4</a:t>
            </a:r>
          </a:p>
          <a:p>
            <a:r>
              <a:rPr lang="tr-TR" dirty="0">
                <a:solidFill>
                  <a:schemeClr val="bg1"/>
                </a:solidFill>
              </a:rPr>
              <a:t>Time: 50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p:txBody>
      </p:sp>
    </p:spTree>
    <p:extLst>
      <p:ext uri="{BB962C8B-B14F-4D97-AF65-F5344CB8AC3E}">
        <p14:creationId xmlns:p14="http://schemas.microsoft.com/office/powerpoint/2010/main" val="2365676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3E77474-C060-EB97-C66A-C811DF39F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E08507-47F8-AD6A-E0FC-7749192E45D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10.5</a:t>
            </a:r>
            <a:r>
              <a:rPr lang="tr-TR" b="1" dirty="0"/>
              <a:t> </a:t>
            </a:r>
            <a:r>
              <a:rPr lang="tr-TR" b="1" dirty="0" err="1">
                <a:solidFill>
                  <a:schemeClr val="bg1"/>
                </a:solidFill>
              </a:rPr>
              <a:t>varıable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2E95D61C-9FC0-9E8C-6A4C-AF0C247ED12F}"/>
              </a:ext>
            </a:extLst>
          </p:cNvPr>
          <p:cNvSpPr>
            <a:spLocks noGrp="1" noChangeArrowheads="1"/>
          </p:cNvSpPr>
          <p:nvPr>
            <p:ph idx="1"/>
          </p:nvPr>
        </p:nvSpPr>
        <p:spPr bwMode="auto">
          <a:xfrm>
            <a:off x="404812" y="1280104"/>
            <a:ext cx="11000063" cy="3308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spcAft>
                <a:spcPts val="750"/>
              </a:spcAft>
            </a:pP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purpose of variables in VHDL is in cases where you need to drive outputs of a process by something that will change throughout the process, </a:t>
            </a:r>
            <a:endParaRPr lang="tr-TR"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lgn="l">
              <a:lnSpc>
                <a:spcPct val="100000"/>
              </a:lnSpc>
              <a:spcAft>
                <a:spcPts val="750"/>
              </a:spcAft>
              <a:buNone/>
            </a:pP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and you need to capture each of those changes</a:t>
            </a:r>
            <a:endParaRPr lang="tr-TR"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00000"/>
              </a:lnSpc>
              <a:spcAft>
                <a:spcPts val="750"/>
              </a:spcAft>
              <a:buNone/>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can only be used inside processes</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Any variable that is created in one process cannot be used in another process</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need to be defined after the keyword </a:t>
            </a:r>
            <a:r>
              <a:rPr lang="en-US" sz="1400" b="0" i="1"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process</a:t>
            </a: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 but before the keyword </a:t>
            </a:r>
            <a:r>
              <a:rPr lang="en-US" sz="1400" b="0" i="1"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begin</a:t>
            </a:r>
            <a:endPar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endParaRP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are assigned using the </a:t>
            </a:r>
            <a:r>
              <a:rPr lang="en-US" sz="1400" b="1"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a:t>
            </a: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 assignment symbol</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that are assigned immediately take the value of the assignment</a:t>
            </a:r>
          </a:p>
          <a:p>
            <a:pPr algn="l">
              <a:spcAft>
                <a:spcPts val="1500"/>
              </a:spcAft>
            </a:pPr>
            <a:r>
              <a:rPr lang="en-US" sz="1400" b="1"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The most important thing to understand is that variables immediately take the value of their assignment.</a:t>
            </a:r>
          </a:p>
        </p:txBody>
      </p:sp>
    </p:spTree>
    <p:extLst>
      <p:ext uri="{BB962C8B-B14F-4D97-AF65-F5344CB8AC3E}">
        <p14:creationId xmlns:p14="http://schemas.microsoft.com/office/powerpoint/2010/main" val="3244203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FA419E-FC1D-0C0D-A1CC-E1DFFE21786D}"/>
              </a:ext>
            </a:extLst>
          </p:cNvPr>
          <p:cNvSpPr txBox="1"/>
          <p:nvPr/>
        </p:nvSpPr>
        <p:spPr>
          <a:xfrm>
            <a:off x="957139" y="848462"/>
            <a:ext cx="4854381" cy="5262979"/>
          </a:xfrm>
          <a:prstGeom prst="rect">
            <a:avLst/>
          </a:prstGeom>
          <a:noFill/>
        </p:spPr>
        <p:txBody>
          <a:bodyPr wrap="square">
            <a:spAutoFit/>
          </a:bodyPr>
          <a:lstStyle/>
          <a:p>
            <a:r>
              <a:rPr lang="tr-TR" sz="1200" b="1" dirty="0" err="1">
                <a:solidFill>
                  <a:srgbClr val="FF6600"/>
                </a:solidFill>
                <a:highlight>
                  <a:srgbClr val="000000"/>
                </a:highlight>
                <a:latin typeface="Courier New" panose="02070309020205020404" pitchFamily="49" charset="0"/>
              </a:rPr>
              <a:t>library</a:t>
            </a:r>
            <a:r>
              <a:rPr lang="tr-TR" sz="1200" b="0" dirty="0">
                <a:solidFill>
                  <a:srgbClr val="FFFFFF"/>
                </a:solidFill>
                <a:highlight>
                  <a:srgbClr val="000000"/>
                </a:highlight>
                <a:latin typeface="Courier New" panose="02070309020205020404" pitchFamily="49" charset="0"/>
              </a:rPr>
              <a:t> </a:t>
            </a:r>
            <a:r>
              <a:rPr lang="tr-TR" sz="1200" b="0" dirty="0" err="1">
                <a:solidFill>
                  <a:srgbClr val="800000"/>
                </a:solidFill>
                <a:highlight>
                  <a:srgbClr val="000000"/>
                </a:highlight>
                <a:latin typeface="Courier New" panose="02070309020205020404" pitchFamily="49" charset="0"/>
              </a:rPr>
              <a:t>ieee</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a:solidFill>
                  <a:srgbClr val="800000"/>
                </a:solidFill>
                <a:highlight>
                  <a:srgbClr val="000000"/>
                </a:highlight>
                <a:latin typeface="Courier New" panose="02070309020205020404" pitchFamily="49" charset="0"/>
              </a:rPr>
              <a:t>ieee</a:t>
            </a:r>
            <a:r>
              <a:rPr lang="en-US" sz="1200" b="1" dirty="0">
                <a:solidFill>
                  <a:srgbClr val="FFCC00"/>
                </a:solidFill>
                <a:highlight>
                  <a:srgbClr val="000000"/>
                </a:highlight>
                <a:latin typeface="Courier New" panose="02070309020205020404" pitchFamily="49" charset="0"/>
              </a:rPr>
              <a:t>.</a:t>
            </a:r>
            <a:r>
              <a:rPr lang="en-US" sz="1200" b="0" dirty="0">
                <a:solidFill>
                  <a:srgbClr val="800000"/>
                </a:solidFill>
                <a:highlight>
                  <a:srgbClr val="000000"/>
                </a:highlight>
                <a:latin typeface="Courier New" panose="02070309020205020404" pitchFamily="49" charset="0"/>
              </a:rPr>
              <a:t>std_logic_1164</a:t>
            </a:r>
            <a:r>
              <a:rPr lang="en-US" sz="1200" b="1" dirty="0">
                <a:solidFill>
                  <a:srgbClr val="FFCC00"/>
                </a:solidFill>
                <a:highlight>
                  <a:srgbClr val="000000"/>
                </a:highlight>
                <a:latin typeface="Courier New" panose="02070309020205020404" pitchFamily="49" charset="0"/>
              </a:rPr>
              <a:t>.</a:t>
            </a:r>
            <a:r>
              <a:rPr lang="en-US" sz="1200" b="1" dirty="0">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err="1">
                <a:solidFill>
                  <a:srgbClr val="800000"/>
                </a:solidFill>
                <a:highlight>
                  <a:srgbClr val="000000"/>
                </a:highlight>
                <a:latin typeface="Courier New" panose="02070309020205020404" pitchFamily="49" charset="0"/>
              </a:rPr>
              <a:t>ieee</a:t>
            </a:r>
            <a:r>
              <a:rPr lang="en-US" sz="1200" b="1" dirty="0" err="1">
                <a:solidFill>
                  <a:srgbClr val="FFCC00"/>
                </a:solidFill>
                <a:highlight>
                  <a:srgbClr val="000000"/>
                </a:highlight>
                <a:latin typeface="Courier New" panose="02070309020205020404" pitchFamily="49" charset="0"/>
              </a:rPr>
              <a:t>.</a:t>
            </a:r>
            <a:r>
              <a:rPr lang="en-US" sz="1200" b="0" dirty="0" err="1">
                <a:solidFill>
                  <a:srgbClr val="800000"/>
                </a:solidFill>
                <a:highlight>
                  <a:srgbClr val="000000"/>
                </a:highlight>
                <a:latin typeface="Courier New" panose="02070309020205020404" pitchFamily="49" charset="0"/>
              </a:rPr>
              <a:t>numeric_std</a:t>
            </a:r>
            <a:r>
              <a:rPr lang="en-US" sz="1200" b="1" dirty="0" err="1">
                <a:solidFill>
                  <a:srgbClr val="FFCC00"/>
                </a:solidFill>
                <a:highlight>
                  <a:srgbClr val="000000"/>
                </a:highlight>
                <a:latin typeface="Courier New" panose="02070309020205020404" pitchFamily="49" charset="0"/>
              </a:rPr>
              <a:t>.</a:t>
            </a:r>
            <a:r>
              <a:rPr lang="en-US" sz="1200" b="1" dirty="0" err="1">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entity</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Variable_Statement</a:t>
            </a:r>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is</a:t>
            </a:r>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entity</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architecture</a:t>
            </a:r>
            <a:r>
              <a:rPr lang="en-US" sz="1200" b="0" dirty="0">
                <a:solidFill>
                  <a:srgbClr val="FFFFFF"/>
                </a:solidFill>
                <a:highlight>
                  <a:srgbClr val="000000"/>
                </a:highlight>
                <a:latin typeface="Courier New" panose="02070309020205020404" pitchFamily="49" charset="0"/>
              </a:rPr>
              <a:t> sim </a:t>
            </a:r>
            <a:r>
              <a:rPr lang="en-US" sz="1200" b="1" dirty="0">
                <a:solidFill>
                  <a:srgbClr val="FF6600"/>
                </a:solidFill>
                <a:highlight>
                  <a:srgbClr val="000000"/>
                </a:highlight>
                <a:latin typeface="Courier New" panose="02070309020205020404" pitchFamily="49" charset="0"/>
              </a:rPr>
              <a:t>of</a:t>
            </a:r>
            <a:r>
              <a:rPr lang="en-US" sz="1200" b="0" dirty="0">
                <a:solidFill>
                  <a:srgbClr val="FFFFFF"/>
                </a:solidFill>
                <a:highlight>
                  <a:srgbClr val="000000"/>
                </a:highlight>
                <a:latin typeface="Courier New" panose="02070309020205020404" pitchFamily="49" charset="0"/>
              </a:rPr>
              <a:t> </a:t>
            </a:r>
            <a:r>
              <a:rPr lang="en-US" sz="1200" b="0" dirty="0" err="1">
                <a:solidFill>
                  <a:srgbClr val="FFFFFF"/>
                </a:solidFill>
                <a:highlight>
                  <a:srgbClr val="000000"/>
                </a:highlight>
                <a:latin typeface="Courier New" panose="02070309020205020404" pitchFamily="49" charset="0"/>
              </a:rPr>
              <a:t>Variable_Statement</a:t>
            </a:r>
            <a:r>
              <a:rPr lang="en-US" sz="1200" b="0" dirty="0">
                <a:solidFill>
                  <a:srgbClr val="FFFFFF"/>
                </a:solidFill>
                <a:highlight>
                  <a:srgbClr val="000000"/>
                </a:highlight>
                <a:latin typeface="Courier New" panose="02070309020205020404" pitchFamily="49" charset="0"/>
              </a:rPr>
              <a:t> </a:t>
            </a:r>
            <a:r>
              <a:rPr lang="en-US" sz="1200" b="1" dirty="0">
                <a:solidFill>
                  <a:srgbClr val="FF6600"/>
                </a:solidFill>
                <a:highlight>
                  <a:srgbClr val="000000"/>
                </a:highlight>
                <a:latin typeface="Courier New" panose="02070309020205020404" pitchFamily="49" charset="0"/>
              </a:rPr>
              <a:t>is</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signal</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variable</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&lt;=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report</a:t>
            </a:r>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a:t>
            </a:r>
            <a:r>
              <a:rPr lang="tr-TR" sz="1200" b="0" dirty="0" err="1">
                <a:solidFill>
                  <a:srgbClr val="66FF00"/>
                </a:solidFill>
                <a:highlight>
                  <a:srgbClr val="000000"/>
                </a:highlight>
                <a:latin typeface="Courier New" panose="02070309020205020404" pitchFamily="49" charset="0"/>
              </a:rPr>
              <a:t>MyVariable</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MyVariable</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MySignal</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MySignal</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wait</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for</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10ns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architecture</a:t>
            </a:r>
            <a:r>
              <a:rPr lang="tr-TR" sz="1200" b="1" dirty="0">
                <a:solidFill>
                  <a:srgbClr val="FFCC00"/>
                </a:solidFill>
                <a:highlight>
                  <a:srgbClr val="000000"/>
                </a:highlight>
                <a:latin typeface="Courier New" panose="02070309020205020404" pitchFamily="49" charset="0"/>
              </a:rPr>
              <a:t>;</a:t>
            </a:r>
            <a:endParaRPr lang="tr-TR" sz="1200" dirty="0"/>
          </a:p>
        </p:txBody>
      </p:sp>
      <p:sp>
        <p:nvSpPr>
          <p:cNvPr id="7" name="TextBox 6">
            <a:extLst>
              <a:ext uri="{FF2B5EF4-FFF2-40B4-BE49-F238E27FC236}">
                <a16:creationId xmlns:a16="http://schemas.microsoft.com/office/drawing/2014/main" id="{24FC5E3A-FBE1-DD24-AF1F-563FAD906F27}"/>
              </a:ext>
            </a:extLst>
          </p:cNvPr>
          <p:cNvSpPr txBox="1"/>
          <p:nvPr/>
        </p:nvSpPr>
        <p:spPr>
          <a:xfrm>
            <a:off x="6704784" y="705049"/>
            <a:ext cx="4251325" cy="3046988"/>
          </a:xfrm>
          <a:prstGeom prst="rect">
            <a:avLst/>
          </a:prstGeom>
          <a:noFill/>
        </p:spPr>
        <p:txBody>
          <a:bodyPr wrap="square">
            <a:spAutoFit/>
          </a:bodyPr>
          <a:lstStyle/>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0</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9</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p>
          <a:p>
            <a:r>
              <a:rPr lang="tr-TR" sz="1600" b="1" dirty="0">
                <a:solidFill>
                  <a:srgbClr val="FF8000"/>
                </a:solidFill>
                <a:latin typeface="Courier New" panose="02070309020205020404" pitchFamily="49" charset="0"/>
              </a:rPr>
              <a:t>               </a:t>
            </a:r>
            <a:r>
              <a:rPr lang="tr-TR" sz="1600" b="1" dirty="0">
                <a:solidFill>
                  <a:schemeClr val="bg1"/>
                </a:solidFill>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p:txBody>
      </p:sp>
      <p:sp>
        <p:nvSpPr>
          <p:cNvPr id="2" name="Content Placeholder 2">
            <a:extLst>
              <a:ext uri="{FF2B5EF4-FFF2-40B4-BE49-F238E27FC236}">
                <a16:creationId xmlns:a16="http://schemas.microsoft.com/office/drawing/2014/main" id="{D87AC766-5CA4-03CE-77E0-242586666678}"/>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139953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24E6194-BF4B-0342-808C-3C5D30AE0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8B2E7-0A19-1F49-D4BD-6AAE1F097486}"/>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10.6</a:t>
            </a:r>
            <a:r>
              <a:rPr lang="tr-TR" b="1" dirty="0"/>
              <a:t> </a:t>
            </a:r>
            <a:r>
              <a:rPr lang="tr-TR" b="1" dirty="0" err="1">
                <a:solidFill>
                  <a:schemeClr val="bg1"/>
                </a:solidFill>
              </a:rPr>
              <a:t>procedure</a:t>
            </a:r>
            <a:r>
              <a:rPr lang="tr-TR" b="1" dirty="0"/>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514DFD4B-1CBE-D5A0-8EFA-A7155D244155}"/>
              </a:ext>
            </a:extLst>
          </p:cNvPr>
          <p:cNvSpPr>
            <a:spLocks noGrp="1" noChangeArrowheads="1"/>
          </p:cNvSpPr>
          <p:nvPr>
            <p:ph idx="1"/>
          </p:nvPr>
        </p:nvSpPr>
        <p:spPr bwMode="auto">
          <a:xfrm>
            <a:off x="404812" y="594877"/>
            <a:ext cx="8301037"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400" b="1" i="0" u="none" strike="noStrike" cap="none" normalizeH="0" baseline="0" dirty="0">
                <a:ln>
                  <a:noFill/>
                </a:ln>
                <a:solidFill>
                  <a:srgbClr val="000000"/>
                </a:solidFill>
                <a:effectLst/>
                <a:latin typeface="+mn-lt"/>
                <a:cs typeface="Arial" panose="020B0604020202020204" pitchFamily="34" charset="0"/>
              </a:rPr>
              <a:t>A procedure is a type of subprogram in VHDL which can help us avoid repeating code. </a:t>
            </a:r>
            <a:r>
              <a:rPr kumimoji="0" lang="en-US" altLang="tr-TR" sz="1400" b="0" i="0" u="none" strike="noStrike" cap="none" normalizeH="0" baseline="0" dirty="0">
                <a:ln>
                  <a:noFill/>
                </a:ln>
                <a:solidFill>
                  <a:srgbClr val="000000"/>
                </a:solidFill>
                <a:effectLst/>
                <a:latin typeface="+mn-lt"/>
                <a:cs typeface="Arial" panose="020B0604020202020204" pitchFamily="34" charset="0"/>
              </a:rPr>
              <a:t>Sometimes the need arises to perform identical operations several places throughout the design. While creating a module might be overkill for minor operations, a procedure is often what you want.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Procedures can be declared within any declarative region. The scope of the procedure will be limited to wherever it’s declared, architecture, package, or process. Whenever you call the procedure, it will behave like the code of the procedure was inserted where it was called from.</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chemeClr val="bg1"/>
              </a:solidFill>
              <a:effectLst/>
              <a:latin typeface="+mn-lt"/>
              <a:cs typeface="Arial" panose="020B0604020202020204" pitchFamily="34" charset="0"/>
            </a:endParaRPr>
          </a:p>
          <a:p>
            <a:pPr>
              <a:lnSpc>
                <a:spcPct val="100000"/>
              </a:lnSpc>
              <a:buSzTx/>
            </a:pPr>
            <a:r>
              <a:rPr lang="en-US" altLang="tr-TR" sz="1400" dirty="0">
                <a:solidFill>
                  <a:schemeClr val="bg1"/>
                </a:solidFill>
                <a:latin typeface="+mn-lt"/>
                <a:cs typeface="Arial" panose="020B0604020202020204" pitchFamily="34" charset="0"/>
              </a:rPr>
              <a:t>A procedure’s parameter list defines its inputs and outputs, kind of like a mini-module. It can be a signal or a constant, but unlike a module, it can also be a variable. You can declare objects between the “is” and “begin” keywords that are only valid inside the procedure. These may include constants, variables, types, subtypes, and aliases, but not signals.</a:t>
            </a:r>
            <a:endParaRPr lang="tr-TR" altLang="tr-TR" sz="1400" dirty="0">
              <a:solidFill>
                <a:schemeClr val="bg1"/>
              </a:solidFill>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procedure</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procedure_name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signal|variable|constant</a:t>
            </a:r>
            <a:r>
              <a:rPr kumimoji="0" lang="tr-TR" altLang="tr-TR" sz="1400" b="0" i="0" u="none" strike="noStrike" cap="none" normalizeH="0" baseline="0" dirty="0">
                <a:ln>
                  <a:noFill/>
                </a:ln>
                <a:solidFill>
                  <a:schemeClr val="bg1"/>
                </a:solidFill>
                <a:effectLst/>
                <a:latin typeface="+mn-lt"/>
              </a:rPr>
              <a:t> &lt;name1&gt; : </a:t>
            </a:r>
            <a:r>
              <a:rPr kumimoji="0" lang="tr-TR" altLang="tr-TR" sz="1400" b="0" i="0" u="none" strike="noStrike" cap="none" normalizeH="0" baseline="0" dirty="0" err="1">
                <a:ln>
                  <a:noFill/>
                </a:ln>
                <a:solidFill>
                  <a:schemeClr val="bg1"/>
                </a:solidFill>
                <a:effectLst/>
                <a:latin typeface="+mn-lt"/>
              </a:rPr>
              <a:t>in|out|inout</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type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signal|variable|constant</a:t>
            </a:r>
            <a:r>
              <a:rPr kumimoji="0" lang="tr-TR" altLang="tr-TR" sz="1400" b="0" i="0" u="none" strike="noStrike" cap="none" normalizeH="0" baseline="0" dirty="0">
                <a:ln>
                  <a:noFill/>
                </a:ln>
                <a:solidFill>
                  <a:schemeClr val="bg1"/>
                </a:solidFill>
                <a:effectLst/>
                <a:latin typeface="+mn-lt"/>
              </a:rPr>
              <a:t> &lt;name2&gt; : </a:t>
            </a:r>
            <a:r>
              <a:rPr kumimoji="0" lang="tr-TR" altLang="tr-TR" sz="1400" b="0" i="0" u="none" strike="noStrike" cap="none" normalizeH="0" baseline="0" dirty="0" err="1">
                <a:ln>
                  <a:noFill/>
                </a:ln>
                <a:solidFill>
                  <a:schemeClr val="bg1"/>
                </a:solidFill>
                <a:effectLst/>
                <a:latin typeface="+mn-lt"/>
              </a:rPr>
              <a:t>in|out|inout</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type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 ) is</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declarations_for_use_within_the_procedure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begin</a:t>
            </a:r>
            <a:endParaRPr kumimoji="0" lang="tr-TR" altLang="tr-TR" sz="1400"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code_performed_by_the_procedure_here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end</a:t>
            </a: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procedure</a:t>
            </a:r>
            <a:r>
              <a:rPr kumimoji="0" lang="tr-TR" altLang="tr-TR" sz="1400" b="0" i="0" u="none" strike="noStrike" cap="none" normalizeH="0" baseline="0" dirty="0">
                <a:ln>
                  <a:noFill/>
                </a:ln>
                <a:solidFill>
                  <a:schemeClr val="bg1"/>
                </a:solidFill>
                <a:effectLst/>
                <a:latin typeface="+mn-lt"/>
              </a:rPr>
              <a:t>;</a:t>
            </a:r>
          </a:p>
        </p:txBody>
      </p:sp>
    </p:spTree>
    <p:extLst>
      <p:ext uri="{BB962C8B-B14F-4D97-AF65-F5344CB8AC3E}">
        <p14:creationId xmlns:p14="http://schemas.microsoft.com/office/powerpoint/2010/main" val="2496427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13F8458-62EB-A2F1-3CAC-14EF9105F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31C1E-56E1-B82C-7DC5-9E0C67AD3767}"/>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10.7</a:t>
            </a:r>
            <a:r>
              <a:rPr lang="tr-TR" b="1" dirty="0"/>
              <a:t> </a:t>
            </a:r>
            <a:r>
              <a:rPr lang="tr-TR" b="1" dirty="0" err="1">
                <a:solidFill>
                  <a:schemeClr val="bg1"/>
                </a:solidFill>
              </a:rPr>
              <a:t>ıf</a:t>
            </a:r>
            <a:r>
              <a:rPr lang="tr-TR" b="1" dirty="0"/>
              <a:t> </a:t>
            </a:r>
            <a:r>
              <a:rPr lang="tr-TR" b="1" dirty="0" err="1">
                <a:solidFill>
                  <a:schemeClr val="bg1"/>
                </a:solidFill>
              </a:rPr>
              <a:t>statement</a:t>
            </a:r>
            <a:endParaRPr lang="tr-TR" b="1" dirty="0">
              <a:solidFill>
                <a:schemeClr val="bg1"/>
              </a:solidFill>
            </a:endParaRPr>
          </a:p>
        </p:txBody>
      </p:sp>
      <p:sp>
        <p:nvSpPr>
          <p:cNvPr id="10" name="TextBox 9">
            <a:extLst>
              <a:ext uri="{FF2B5EF4-FFF2-40B4-BE49-F238E27FC236}">
                <a16:creationId xmlns:a16="http://schemas.microsoft.com/office/drawing/2014/main" id="{5C96B8AF-38B7-5B09-9284-24629A5B77AB}"/>
              </a:ext>
            </a:extLst>
          </p:cNvPr>
          <p:cNvSpPr txBox="1"/>
          <p:nvPr/>
        </p:nvSpPr>
        <p:spPr>
          <a:xfrm>
            <a:off x="473075" y="654050"/>
            <a:ext cx="11249025" cy="3899850"/>
          </a:xfrm>
          <a:prstGeom prst="rect">
            <a:avLst/>
          </a:prstGeom>
          <a:noFill/>
        </p:spPr>
        <p:txBody>
          <a:bodyPr wrap="square">
            <a:spAutoFit/>
          </a:bodyPr>
          <a:lstStyle/>
          <a:p>
            <a:r>
              <a:rPr kumimoji="0" lang="tr-TR" altLang="tr-TR" sz="18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800" b="1" i="0" u="none" strike="noStrike" cap="none" normalizeH="0" baseline="0" dirty="0">
                <a:ln>
                  <a:noFill/>
                </a:ln>
                <a:solidFill>
                  <a:srgbClr val="E04C10"/>
                </a:solidFill>
                <a:effectLst/>
                <a:latin typeface="+mn-lt"/>
                <a:cs typeface="Arial" panose="020B0604020202020204" pitchFamily="34" charset="0"/>
              </a:rPr>
              <a:t>:</a:t>
            </a:r>
          </a:p>
          <a:p>
            <a:pPr marL="285750" indent="-285750">
              <a:buFont typeface="Arial" panose="020B0604020202020204" pitchFamily="34" charset="0"/>
              <a:buChar char="•"/>
            </a:pPr>
            <a:r>
              <a:rPr kumimoji="0" lang="en-US" altLang="tr-TR" sz="1400" i="0" u="none" strike="noStrike" cap="none" normalizeH="0" baseline="0" dirty="0">
                <a:ln>
                  <a:noFill/>
                </a:ln>
                <a:solidFill>
                  <a:schemeClr val="bg1"/>
                </a:solidFill>
                <a:effectLst/>
                <a:latin typeface="+mn-lt"/>
                <a:cs typeface="Arial" panose="020B0604020202020204" pitchFamily="34" charset="0"/>
              </a:rPr>
              <a:t>An if statement selects for execution one or none of the enclosed sequences of statements, depending on the</a:t>
            </a:r>
            <a:r>
              <a:rPr kumimoji="0" lang="tr-TR"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i="0" u="none" strike="noStrike" cap="none" normalizeH="0" baseline="0" dirty="0">
                <a:ln>
                  <a:noFill/>
                </a:ln>
                <a:solidFill>
                  <a:schemeClr val="bg1"/>
                </a:solidFill>
                <a:effectLst/>
                <a:latin typeface="+mn-lt"/>
                <a:cs typeface="Arial" panose="020B0604020202020204" pitchFamily="34" charset="0"/>
              </a:rPr>
              <a:t>value of one or more corresponding conditions</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endParaRPr lang="tr-TR" altLang="tr-TR" b="1" dirty="0">
              <a:solidFill>
                <a:srgbClr val="E04C10"/>
              </a:solidFill>
              <a:cs typeface="Arial" panose="020B0604020202020204" pitchFamily="34" charset="0"/>
            </a:endParaRPr>
          </a:p>
          <a:p>
            <a:r>
              <a:rPr kumimoji="0" lang="tr-TR" altLang="tr-TR" sz="18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800" b="1" i="0" u="none" strike="noStrike" cap="none" normalizeH="0" baseline="0" dirty="0">
                <a:ln>
                  <a:noFill/>
                </a:ln>
                <a:solidFill>
                  <a:srgbClr val="E04C10"/>
                </a:solidFill>
                <a:effectLst/>
                <a:latin typeface="+mn-lt"/>
                <a:cs typeface="Arial" panose="020B0604020202020204" pitchFamily="34" charset="0"/>
              </a:rPr>
              <a:t>:</a:t>
            </a:r>
          </a:p>
          <a:p>
            <a:pPr>
              <a:lnSpc>
                <a:spcPct val="150000"/>
              </a:lnSpc>
            </a:pPr>
            <a:r>
              <a:rPr lang="en-US" sz="1600" dirty="0" err="1">
                <a:solidFill>
                  <a:schemeClr val="bg1"/>
                </a:solidFill>
                <a:latin typeface="Tw Cen MT (Body)"/>
              </a:rPr>
              <a:t>if_label</a:t>
            </a:r>
            <a:r>
              <a:rPr lang="en-US" sz="1600" dirty="0">
                <a:solidFill>
                  <a:schemeClr val="bg1"/>
                </a:solidFill>
                <a:latin typeface="Tw Cen MT (Body)"/>
              </a:rPr>
              <a:t> </a:t>
            </a:r>
            <a:r>
              <a:rPr lang="en-US" sz="1600" b="1" dirty="0">
                <a:solidFill>
                  <a:schemeClr val="bg1"/>
                </a:solidFill>
                <a:latin typeface="Tw Cen MT (Body)"/>
              </a:rPr>
              <a:t>:</a:t>
            </a:r>
            <a:r>
              <a:rPr lang="en-US" sz="1600" b="0" dirty="0">
                <a:solidFill>
                  <a:schemeClr val="bg1"/>
                </a:solidFill>
                <a:latin typeface="Tw Cen MT (Body)"/>
              </a:rPr>
              <a:t> </a:t>
            </a:r>
            <a:r>
              <a:rPr lang="en-US" sz="1600" b="1" dirty="0">
                <a:solidFill>
                  <a:schemeClr val="bg1"/>
                </a:solidFill>
                <a:latin typeface="Tw Cen MT (Body)"/>
              </a:rPr>
              <a:t>if</a:t>
            </a:r>
            <a:r>
              <a:rPr lang="en-US" sz="1600" b="0" dirty="0">
                <a:solidFill>
                  <a:schemeClr val="bg1"/>
                </a:solidFill>
                <a:latin typeface="Tw Cen MT (Body)"/>
              </a:rPr>
              <a:t> </a:t>
            </a:r>
            <a:r>
              <a:rPr lang="en-US" sz="1600" dirty="0">
                <a:solidFill>
                  <a:schemeClr val="bg1"/>
                </a:solidFill>
                <a:latin typeface="Tw Cen MT (Body)"/>
              </a:rPr>
              <a:t>condition</a:t>
            </a:r>
            <a:r>
              <a:rPr lang="en-US" sz="1600" b="0" dirty="0">
                <a:solidFill>
                  <a:schemeClr val="bg1"/>
                </a:solidFill>
                <a:latin typeface="Tw Cen MT (Body)"/>
              </a:rPr>
              <a:t> </a:t>
            </a:r>
            <a:r>
              <a:rPr lang="en-US" sz="1600" b="1" dirty="0">
                <a:solidFill>
                  <a:schemeClr val="bg1"/>
                </a:solidFill>
                <a:latin typeface="Tw Cen MT (Body)"/>
              </a:rPr>
              <a:t>then</a:t>
            </a:r>
            <a:endParaRPr lang="en-US"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elsif</a:t>
            </a:r>
            <a:r>
              <a:rPr lang="tr-TR" sz="1600" b="0" dirty="0">
                <a:solidFill>
                  <a:schemeClr val="bg1"/>
                </a:solidFill>
                <a:latin typeface="Tw Cen MT (Body)"/>
              </a:rPr>
              <a:t> </a:t>
            </a:r>
            <a:r>
              <a:rPr lang="tr-TR" sz="1600" dirty="0" err="1">
                <a:solidFill>
                  <a:schemeClr val="bg1"/>
                </a:solidFill>
                <a:latin typeface="Tw Cen MT (Body)"/>
              </a:rPr>
              <a:t>condition</a:t>
            </a:r>
            <a:r>
              <a:rPr lang="tr-TR" sz="1600" b="0" dirty="0">
                <a:solidFill>
                  <a:schemeClr val="bg1"/>
                </a:solidFill>
                <a:latin typeface="Tw Cen MT (Body)"/>
              </a:rPr>
              <a:t> </a:t>
            </a:r>
            <a:r>
              <a:rPr lang="tr-TR" sz="1600" b="1" dirty="0" err="1">
                <a:solidFill>
                  <a:schemeClr val="bg1"/>
                </a:solidFill>
                <a:latin typeface="Tw Cen MT (Body)"/>
              </a:rPr>
              <a:t>then</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_of_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a:solidFill>
                  <a:schemeClr val="bg1"/>
                </a:solidFill>
                <a:latin typeface="Tw Cen MT (Body)"/>
              </a:rPr>
              <a:t>else</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end</a:t>
            </a:r>
            <a:r>
              <a:rPr lang="tr-TR" sz="1600" b="0" dirty="0">
                <a:solidFill>
                  <a:schemeClr val="bg1"/>
                </a:solidFill>
                <a:latin typeface="Tw Cen MT (Body)"/>
              </a:rPr>
              <a:t> </a:t>
            </a:r>
            <a:r>
              <a:rPr lang="tr-TR" sz="1600" b="1" dirty="0" err="1">
                <a:solidFill>
                  <a:schemeClr val="bg1"/>
                </a:solidFill>
                <a:latin typeface="Tw Cen MT (Body)"/>
              </a:rPr>
              <a:t>if</a:t>
            </a:r>
            <a:r>
              <a:rPr lang="tr-TR" sz="1600" b="1" dirty="0">
                <a:solidFill>
                  <a:schemeClr val="bg1"/>
                </a:solidFill>
                <a:latin typeface="Tw Cen MT (Body)"/>
              </a:rPr>
              <a:t>;</a:t>
            </a:r>
            <a:endParaRPr lang="tr-TR" sz="1600" dirty="0">
              <a:solidFill>
                <a:schemeClr val="bg1"/>
              </a:solidFill>
              <a:latin typeface="Tw Cen MT (Body)"/>
            </a:endParaRPr>
          </a:p>
        </p:txBody>
      </p:sp>
    </p:spTree>
    <p:extLst>
      <p:ext uri="{BB962C8B-B14F-4D97-AF65-F5344CB8AC3E}">
        <p14:creationId xmlns:p14="http://schemas.microsoft.com/office/powerpoint/2010/main" val="3144827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8BEDF68-B369-2AAA-29A1-A44EB64168B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7A4A20-4965-7E57-4137-DDE0C629282F}"/>
              </a:ext>
            </a:extLst>
          </p:cNvPr>
          <p:cNvSpPr txBox="1"/>
          <p:nvPr/>
        </p:nvSpPr>
        <p:spPr>
          <a:xfrm>
            <a:off x="1292768" y="86916"/>
            <a:ext cx="4308475" cy="6771084"/>
          </a:xfrm>
          <a:prstGeom prst="rect">
            <a:avLst/>
          </a:prstGeom>
          <a:noFill/>
        </p:spPr>
        <p:txBody>
          <a:bodyPr wrap="square">
            <a:spAutoFit/>
          </a:bodyPr>
          <a:lstStyle/>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elsif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else</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"They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are</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equal</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3DDD1C-31D6-241C-8071-DC6E79810834}"/>
              </a:ext>
            </a:extLst>
          </p:cNvPr>
          <p:cNvSpPr txBox="1"/>
          <p:nvPr/>
        </p:nvSpPr>
        <p:spPr>
          <a:xfrm>
            <a:off x="7600952" y="197306"/>
            <a:ext cx="2787648" cy="6494085"/>
          </a:xfrm>
          <a:prstGeom prst="rect">
            <a:avLst/>
          </a:prstGeom>
          <a:noFill/>
        </p:spPr>
        <p:txBody>
          <a:bodyPr wrap="square">
            <a:spAutoFit/>
          </a:bodyPr>
          <a:lstStyle/>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0</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20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30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a:solidFill>
                  <a:schemeClr val="bg1"/>
                </a:solidFill>
              </a:rPr>
              <a:t>They </a:t>
            </a:r>
            <a:r>
              <a:rPr lang="tr-TR" sz="1600" b="1" dirty="0" err="1">
                <a:solidFill>
                  <a:schemeClr val="bg1"/>
                </a:solidFill>
              </a:rPr>
              <a:t>are</a:t>
            </a:r>
            <a:r>
              <a:rPr lang="tr-TR" sz="1600" b="1" dirty="0">
                <a:solidFill>
                  <a:schemeClr val="bg1"/>
                </a:solidFill>
              </a:rPr>
              <a:t> </a:t>
            </a:r>
            <a:r>
              <a:rPr lang="tr-TR" sz="1600" b="1" dirty="0" err="1">
                <a:solidFill>
                  <a:schemeClr val="bg1"/>
                </a:solidFill>
              </a:rPr>
              <a:t>equal</a:t>
            </a:r>
            <a:endParaRPr lang="tr-TR" sz="1600" b="1" dirty="0">
              <a:solidFill>
                <a:schemeClr val="bg1"/>
              </a:solidFill>
            </a:endParaRPr>
          </a:p>
          <a:p>
            <a:r>
              <a:rPr lang="tr-TR" sz="1600" dirty="0">
                <a:solidFill>
                  <a:schemeClr val="bg1"/>
                </a:solidFill>
              </a:rPr>
              <a:t>Time: 40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50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60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70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80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90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p:txBody>
      </p:sp>
      <p:sp>
        <p:nvSpPr>
          <p:cNvPr id="2" name="Content Placeholder 2">
            <a:extLst>
              <a:ext uri="{FF2B5EF4-FFF2-40B4-BE49-F238E27FC236}">
                <a16:creationId xmlns:a16="http://schemas.microsoft.com/office/drawing/2014/main" id="{F5A1E6AC-CC99-7686-2F65-ECDECBAEEFC3}"/>
              </a:ext>
            </a:extLst>
          </p:cNvPr>
          <p:cNvSpPr txBox="1">
            <a:spLocks/>
          </p:cNvSpPr>
          <p:nvPr/>
        </p:nvSpPr>
        <p:spPr bwMode="auto">
          <a:xfrm>
            <a:off x="-444010" y="-7392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53860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CE052AF-39B5-A394-8D73-0986B3D51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2243A5-3A53-3286-D78E-9A851B5DCE2B}"/>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10.8</a:t>
            </a:r>
            <a:r>
              <a:rPr lang="tr-TR" b="1" dirty="0"/>
              <a:t> </a:t>
            </a:r>
            <a:r>
              <a:rPr lang="tr-TR" b="1" dirty="0" err="1">
                <a:solidFill>
                  <a:schemeClr val="bg1"/>
                </a:solidFill>
              </a:rPr>
              <a:t>case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7747095D-165D-3871-8E22-3D272B505912}"/>
              </a:ext>
            </a:extLst>
          </p:cNvPr>
          <p:cNvSpPr>
            <a:spLocks noGrp="1" noChangeArrowheads="1"/>
          </p:cNvSpPr>
          <p:nvPr>
            <p:ph idx="1"/>
          </p:nvPr>
        </p:nvSpPr>
        <p:spPr bwMode="auto">
          <a:xfrm>
            <a:off x="404812" y="726632"/>
            <a:ext cx="1077699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case &lt;expression&gt;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case;</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The VHDL Case Statement works exactly the way that a switch statement in C works. Given an input, the statement looks at each possible condition to find one that the input signal satisfies. They are useful to check one input signal against many combinations.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400" b="0" i="0" u="none" strike="noStrike" cap="none" normalizeH="0" baseline="0" dirty="0">
                <a:ln>
                  <a:noFill/>
                </a:ln>
                <a:solidFill>
                  <a:srgbClr val="000000"/>
                </a:solidFill>
                <a:effectLst/>
                <a:latin typeface="+mn-lt"/>
                <a:cs typeface="Arial" panose="020B0604020202020204" pitchFamily="34" charset="0"/>
              </a:rPr>
              <a:t>Just like in C, the VHDL designer should always specify a default condition provided that none of the case statements are chosen.                       This is done via the “when others =&gt;” statement. See the code below for an example of this.</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68461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BF08E92-1E83-5A2B-7B9E-01FB4D5D4E0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39C8388-9064-CA68-EA1D-2A2B339A0028}"/>
              </a:ext>
            </a:extLst>
          </p:cNvPr>
          <p:cNvSpPr txBox="1"/>
          <p:nvPr/>
        </p:nvSpPr>
        <p:spPr>
          <a:xfrm>
            <a:off x="1304925" y="0"/>
            <a:ext cx="4378325" cy="6878806"/>
          </a:xfrm>
          <a:prstGeom prst="rect">
            <a:avLst/>
          </a:prstGeom>
          <a:noFill/>
        </p:spPr>
        <p:txBody>
          <a:bodyPr wrap="square">
            <a:spAutoFit/>
          </a:bodyPr>
          <a:lstStyle/>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Sig1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"AA"</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Sig2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"BB</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Sig3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"CC"</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Sig4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"DD</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Output1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Stimuli for the selector signal</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"UU"</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Equivalent MUX using a case statement</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Sel</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when</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'U', 'X', '-', etc.</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others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17F4E79-A5AA-98DA-B30E-85EF5BA224B6}"/>
              </a:ext>
            </a:extLst>
          </p:cNvPr>
          <p:cNvPicPr>
            <a:picLocks noChangeAspect="1"/>
          </p:cNvPicPr>
          <p:nvPr/>
        </p:nvPicPr>
        <p:blipFill>
          <a:blip r:embed="rId3"/>
          <a:stretch>
            <a:fillRect/>
          </a:stretch>
        </p:blipFill>
        <p:spPr>
          <a:xfrm>
            <a:off x="5683250" y="1682609"/>
            <a:ext cx="6414236" cy="1009791"/>
          </a:xfrm>
          <a:prstGeom prst="rect">
            <a:avLst/>
          </a:prstGeom>
        </p:spPr>
      </p:pic>
      <p:sp>
        <p:nvSpPr>
          <p:cNvPr id="2" name="Content Placeholder 2">
            <a:extLst>
              <a:ext uri="{FF2B5EF4-FFF2-40B4-BE49-F238E27FC236}">
                <a16:creationId xmlns:a16="http://schemas.microsoft.com/office/drawing/2014/main" id="{7988094B-E33D-69A9-779D-DFB3F3F144AA}"/>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7341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070215B-DAA6-65DE-9E2F-437998314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5CE1AB-7D3A-3B73-61E2-94AA0409CAC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10.9</a:t>
            </a:r>
            <a:r>
              <a:rPr lang="tr-TR" b="1" dirty="0"/>
              <a:t> </a:t>
            </a:r>
            <a:r>
              <a:rPr lang="tr-TR" b="1" dirty="0" err="1">
                <a:solidFill>
                  <a:schemeClr val="bg1"/>
                </a:solidFill>
              </a:rPr>
              <a:t>loop</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A55E62DB-5F08-B07F-CEFF-46335D791417}"/>
              </a:ext>
            </a:extLst>
          </p:cNvPr>
          <p:cNvSpPr>
            <a:spLocks noGrp="1" noChangeArrowheads="1"/>
          </p:cNvSpPr>
          <p:nvPr>
            <p:ph idx="1"/>
          </p:nvPr>
        </p:nvSpPr>
        <p:spPr bwMode="auto">
          <a:xfrm>
            <a:off x="404812" y="1265241"/>
            <a:ext cx="8301037"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b="1" i="0" u="none" strike="noStrike" cap="none" normalizeH="0" baseline="0" dirty="0">
                <a:ln>
                  <a:noFill/>
                </a:ln>
                <a:solidFill>
                  <a:schemeClr val="bg1"/>
                </a:solidFill>
                <a:effectLst/>
                <a:latin typeface="+mn-lt"/>
                <a:cs typeface="Arial" panose="020B0604020202020204" pitchFamily="34" charset="0"/>
              </a:rPr>
              <a:t>for</a:t>
            </a:r>
            <a:r>
              <a:rPr kumimoji="0" lang="en-US" altLang="tr-TR" sz="1400" i="0" u="none" strike="noStrike" cap="none" normalizeH="0" baseline="0" dirty="0">
                <a:ln>
                  <a:noFill/>
                </a:ln>
                <a:solidFill>
                  <a:schemeClr val="bg1"/>
                </a:solidFill>
                <a:effectLst/>
                <a:latin typeface="+mn-lt"/>
                <a:cs typeface="Arial" panose="020B0604020202020204" pitchFamily="34" charset="0"/>
              </a:rPr>
              <a:t> &lt;name&gt; in &lt;</a:t>
            </a:r>
            <a:r>
              <a:rPr kumimoji="0" lang="en-US" altLang="tr-TR" sz="1400" i="0" u="none" strike="noStrike" cap="none" normalizeH="0" baseline="0" dirty="0" err="1">
                <a:ln>
                  <a:noFill/>
                </a:ln>
                <a:solidFill>
                  <a:schemeClr val="bg1"/>
                </a:solidFill>
                <a:effectLst/>
                <a:latin typeface="+mn-lt"/>
                <a:cs typeface="Arial" panose="020B0604020202020204" pitchFamily="34" charset="0"/>
              </a:rPr>
              <a:t>lower_limit</a:t>
            </a:r>
            <a:r>
              <a:rPr kumimoji="0" lang="en-US" altLang="tr-TR" sz="1400" i="0" u="none" strike="noStrike" cap="none" normalizeH="0" baseline="0" dirty="0">
                <a:ln>
                  <a:noFill/>
                </a:ln>
                <a:solidFill>
                  <a:schemeClr val="bg1"/>
                </a:solidFill>
                <a:effectLst/>
                <a:latin typeface="+mn-lt"/>
                <a:cs typeface="Arial" panose="020B0604020202020204" pitchFamily="34" charset="0"/>
              </a:rPr>
              <a:t>&gt; to &lt;</a:t>
            </a:r>
            <a:r>
              <a:rPr kumimoji="0" lang="en-US" altLang="tr-TR" sz="1400" i="0" u="none" strike="noStrike" cap="none" normalizeH="0" baseline="0" dirty="0" err="1">
                <a:ln>
                  <a:noFill/>
                </a:ln>
                <a:solidFill>
                  <a:schemeClr val="bg1"/>
                </a:solidFill>
                <a:effectLst/>
                <a:latin typeface="+mn-lt"/>
                <a:cs typeface="Arial" panose="020B0604020202020204" pitchFamily="34" charset="0"/>
              </a:rPr>
              <a:t>upper_limit</a:t>
            </a:r>
            <a:r>
              <a:rPr kumimoji="0" lang="en-US" altLang="tr-TR" sz="1400" i="0" u="none" strike="noStrike" cap="none" normalizeH="0" baseline="0" dirty="0">
                <a:ln>
                  <a:noFill/>
                </a:ln>
                <a:solidFill>
                  <a:schemeClr val="bg1"/>
                </a:solidFill>
                <a:effectLst/>
                <a:latin typeface="+mn-lt"/>
                <a:cs typeface="Arial" panose="020B0604020202020204" pitchFamily="34" charset="0"/>
              </a:rPr>
              <a:t>&gt;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loop;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b="1" i="0" u="none" strike="noStrike" cap="none" normalizeH="0" baseline="0" dirty="0">
                <a:ln>
                  <a:noFill/>
                </a:ln>
                <a:solidFill>
                  <a:schemeClr val="bg1"/>
                </a:solidFill>
                <a:effectLst/>
                <a:latin typeface="+mn-lt"/>
                <a:cs typeface="Arial" panose="020B0604020202020204" pitchFamily="34" charset="0"/>
              </a:rPr>
              <a:t>while</a:t>
            </a:r>
            <a:r>
              <a:rPr kumimoji="0" lang="en-US" altLang="tr-TR" sz="1400" i="0" u="none" strike="noStrike" cap="none" normalizeH="0" baseline="0" dirty="0">
                <a:ln>
                  <a:noFill/>
                </a:ln>
                <a:solidFill>
                  <a:schemeClr val="bg1"/>
                </a:solidFill>
                <a:effectLst/>
                <a:latin typeface="+mn-lt"/>
                <a:cs typeface="Arial" panose="020B0604020202020204" pitchFamily="34" charset="0"/>
              </a:rPr>
              <a:t> &lt;condition&gt;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loop;</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42185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4BFCBA6-C07A-E6E1-659A-88F57EFB47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38BECE6-FD41-7A6C-FB44-C8FD9EB7D06A}"/>
              </a:ext>
            </a:extLst>
          </p:cNvPr>
          <p:cNvSpPr txBox="1"/>
          <p:nvPr/>
        </p:nvSpPr>
        <p:spPr>
          <a:xfrm>
            <a:off x="1953113" y="630795"/>
            <a:ext cx="4441825" cy="6294031"/>
          </a:xfrm>
          <a:prstGeom prst="rect">
            <a:avLst/>
          </a:prstGeom>
          <a:noFill/>
        </p:spPr>
        <p:txBody>
          <a:bodyPr wrap="square">
            <a:spAutoFit/>
          </a:bodyPr>
          <a:lstStyle/>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std_logic_unsigned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for_process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i</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loop</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"i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i</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while_process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variable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while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"j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j</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2</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dirty="0">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0FF28F90-3DAA-75D4-8A6A-7C648D11F834}"/>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006276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9FD38A6-785A-6B80-1928-191F7375B8C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5B3412B-F35C-0E03-C5B3-4C7E26F099C7}"/>
              </a:ext>
            </a:extLst>
          </p:cNvPr>
          <p:cNvSpPr>
            <a:spLocks noGrp="1"/>
          </p:cNvSpPr>
          <p:nvPr>
            <p:ph idx="1"/>
          </p:nvPr>
        </p:nvSpPr>
        <p:spPr>
          <a:xfrm>
            <a:off x="733876" y="698604"/>
            <a:ext cx="10724247" cy="2871910"/>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define algorithms through procedures and functions, serving to compute values or perform actions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Procedures</a:t>
            </a:r>
            <a:r>
              <a:rPr lang="en-US" sz="2000" dirty="0">
                <a:solidFill>
                  <a:schemeClr val="bg1"/>
                </a:solidFill>
                <a:latin typeface="Times New Roman" panose="02020603050405020304" pitchFamily="18" charset="0"/>
                <a:cs typeface="Times New Roman" panose="02020603050405020304" pitchFamily="18" charset="0"/>
              </a:rPr>
              <a:t> are subprograms that execute a series of statements to perform actions but do not return a value</a:t>
            </a:r>
            <a:r>
              <a:rPr lang="tr-TR" sz="2000" dirty="0">
                <a:solidFill>
                  <a:schemeClr val="bg1"/>
                </a:solidFill>
                <a:latin typeface="Times New Roman" panose="02020603050405020304" pitchFamily="18" charset="0"/>
                <a:cs typeface="Times New Roman" panose="02020603050405020304" pitchFamily="18" charset="0"/>
              </a:rPr>
              <a:t>, t</a:t>
            </a:r>
            <a:r>
              <a:rPr lang="en-US" sz="2000" dirty="0">
                <a:solidFill>
                  <a:schemeClr val="bg1"/>
                </a:solidFill>
                <a:latin typeface="Times New Roman" panose="02020603050405020304" pitchFamily="18" charset="0"/>
                <a:cs typeface="Times New Roman" panose="02020603050405020304" pitchFamily="18" charset="0"/>
              </a:rPr>
              <a:t>hey are called as statements and can modify the state of the program</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Functions</a:t>
            </a:r>
            <a:r>
              <a:rPr lang="en-US" sz="2000" dirty="0">
                <a:solidFill>
                  <a:schemeClr val="bg1"/>
                </a:solidFill>
                <a:latin typeface="Times New Roman" panose="02020603050405020304" pitchFamily="18" charset="0"/>
                <a:cs typeface="Times New Roman" panose="02020603050405020304" pitchFamily="18" charset="0"/>
              </a:rPr>
              <a:t> are classified as </a:t>
            </a:r>
            <a:r>
              <a:rPr lang="en-US" sz="2000" b="1" dirty="0">
                <a:solidFill>
                  <a:schemeClr val="bg1"/>
                </a:solidFill>
                <a:latin typeface="Times New Roman" panose="02020603050405020304" pitchFamily="18" charset="0"/>
                <a:cs typeface="Times New Roman" panose="02020603050405020304" pitchFamily="18" charset="0"/>
              </a:rPr>
              <a:t>pure</a:t>
            </a:r>
            <a:r>
              <a:rPr lang="en-US" sz="2000" dirty="0">
                <a:solidFill>
                  <a:schemeClr val="bg1"/>
                </a:solidFill>
                <a:latin typeface="Times New Roman" panose="02020603050405020304" pitchFamily="18" charset="0"/>
                <a:cs typeface="Times New Roman" panose="02020603050405020304" pitchFamily="18" charset="0"/>
              </a:rPr>
              <a:t> or </a:t>
            </a:r>
            <a:r>
              <a:rPr lang="en-US" sz="2000" b="1" dirty="0">
                <a:solidFill>
                  <a:schemeClr val="bg1"/>
                </a:solidFill>
                <a:latin typeface="Times New Roman" panose="02020603050405020304" pitchFamily="18" charset="0"/>
                <a:cs typeface="Times New Roman" panose="02020603050405020304" pitchFamily="18" charset="0"/>
              </a:rPr>
              <a:t>impure</a:t>
            </a:r>
            <a:endParaRPr lang="en-US"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Packages</a:t>
            </a:r>
            <a:r>
              <a:rPr lang="en-US" sz="2000" dirty="0">
                <a:solidFill>
                  <a:schemeClr val="bg1"/>
                </a:solidFill>
                <a:latin typeface="Times New Roman" panose="02020603050405020304" pitchFamily="18" charset="0"/>
                <a:cs typeface="Times New Roman" panose="02020603050405020304" pitchFamily="18" charset="0"/>
              </a:rPr>
              <a:t> separate the declarations and bodies of these subprograms, allowing common resources to be shared</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10BBE1D-446D-314E-5CED-1DF84ADE15D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75C15BFC-1311-F12E-C683-B1F6A6B8705C}"/>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DECLERATİONS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7BB7024-1D02-2C03-E3DE-CD75404BD9C7}"/>
              </a:ext>
            </a:extLst>
          </p:cNvPr>
          <p:cNvSpPr txBox="1">
            <a:spLocks/>
          </p:cNvSpPr>
          <p:nvPr/>
        </p:nvSpPr>
        <p:spPr>
          <a:xfrm>
            <a:off x="733292" y="4112968"/>
            <a:ext cx="10724247" cy="24856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 declarations define procedures or functions by specifying their designator, parameters, generics (if any), and for functions, the return type and whether it is pure or impure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Procedures are always identified by a name, while functions can also be identified by operator symbols, enabling operator overloading</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Functions return a value, whereas procedures execute actions without returning any value and can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899891329"/>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4A5BEAB-67D5-A079-BD9F-DE2E5BC94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AFAB68-6B60-FEEE-C734-C06205D18CE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10</a:t>
            </a:r>
            <a:r>
              <a:rPr lang="tr-TR" b="1" dirty="0"/>
              <a:t> </a:t>
            </a:r>
            <a:r>
              <a:rPr lang="tr-TR" b="1" dirty="0" err="1">
                <a:solidFill>
                  <a:schemeClr val="bg1"/>
                </a:solidFill>
              </a:rPr>
              <a:t>next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33FB5E8A-166D-F8CC-8049-5791281295A6}"/>
              </a:ext>
            </a:extLst>
          </p:cNvPr>
          <p:cNvSpPr>
            <a:spLocks noChangeArrowheads="1"/>
          </p:cNvSpPr>
          <p:nvPr/>
        </p:nvSpPr>
        <p:spPr bwMode="auto">
          <a:xfrm>
            <a:off x="254000" y="654050"/>
            <a:ext cx="118491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complete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execution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one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iterations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an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making</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jump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back</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top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completion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conditional</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includes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next</a:t>
            </a:r>
            <a:r>
              <a:rPr kumimoji="0" lang="tr-TR" altLang="tr-TR" sz="1400" b="0" i="0" u="none" strike="noStrike" cap="none" normalizeH="0" baseline="0" dirty="0">
                <a:ln>
                  <a:noFill/>
                </a:ln>
                <a:solidFill>
                  <a:srgbClr val="000000"/>
                </a:solidFill>
                <a:effectLst/>
                <a:latin typeface="+mn-lt"/>
              </a:rPr>
              <a:t> [ </a:t>
            </a:r>
            <a:r>
              <a:rPr kumimoji="0" lang="tr-TR" altLang="tr-TR" sz="1400" b="0" i="0" u="none" strike="noStrike" cap="none" normalizeH="0" baseline="0" dirty="0" err="1">
                <a:ln>
                  <a:noFill/>
                </a:ln>
                <a:solidFill>
                  <a:srgbClr val="000000"/>
                </a:solidFill>
                <a:effectLst/>
                <a:latin typeface="+mn-lt"/>
              </a:rPr>
              <a:t>loop_label</a:t>
            </a:r>
            <a:r>
              <a:rPr kumimoji="0" lang="tr-TR" altLang="tr-TR" sz="1400" b="0" i="0" u="none" strike="noStrike" cap="none" normalizeH="0" baseline="0" dirty="0">
                <a:ln>
                  <a:noFill/>
                </a:ln>
                <a:solidFill>
                  <a:srgbClr val="000000"/>
                </a:solidFill>
                <a:effectLst/>
                <a:latin typeface="+mn-lt"/>
              </a:rPr>
              <a:t> ] [ </a:t>
            </a:r>
            <a:r>
              <a:rPr kumimoji="0" lang="tr-TR" altLang="tr-TR" sz="1400" b="1" i="0" u="none" strike="noStrike" cap="none" normalizeH="0" baseline="0" dirty="0" err="1">
                <a:ln>
                  <a:noFill/>
                </a:ln>
                <a:solidFill>
                  <a:srgbClr val="000000"/>
                </a:solidFill>
                <a:effectLst/>
                <a:latin typeface="+mn-lt"/>
              </a:rPr>
              <a:t>when</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condition</a:t>
            </a:r>
            <a:r>
              <a:rPr kumimoji="0" lang="tr-TR" altLang="tr-TR" sz="1400" b="0" i="0" u="none" strike="noStrike" cap="none" normalizeH="0" baseline="0" dirty="0">
                <a:ln>
                  <a:noFill/>
                </a:ln>
                <a:solidFill>
                  <a:srgbClr val="000000"/>
                </a:solidFill>
                <a:effectLst/>
                <a:latin typeface="+mn-lt"/>
              </a:rPr>
              <a:t>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allows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skip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after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reserved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word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executed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This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results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skipping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below</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until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passing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control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first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may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name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expected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influence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label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supported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applies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innermost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algn="just"/>
            <a:r>
              <a:rPr lang="en-US" sz="1400" b="1" i="0" dirty="0">
                <a:solidFill>
                  <a:srgbClr val="E04C10"/>
                </a:solidFill>
                <a:effectLst/>
                <a:latin typeface="+mn-lt"/>
              </a:rPr>
              <a:t>Note:</a:t>
            </a:r>
          </a:p>
          <a:p>
            <a:pPr algn="just">
              <a:buFont typeface="Arial" panose="020B0604020202020204" pitchFamily="34" charset="0"/>
              <a:buChar char="•"/>
            </a:pPr>
            <a:r>
              <a:rPr lang="tr-TR" sz="1400" b="0" i="0" dirty="0">
                <a:solidFill>
                  <a:srgbClr val="000000"/>
                </a:solidFill>
                <a:effectLst/>
                <a:latin typeface="+mn-lt"/>
              </a:rPr>
              <a:t> </a:t>
            </a:r>
            <a:r>
              <a:rPr lang="en-US" sz="1400" b="0" i="0" dirty="0">
                <a:solidFill>
                  <a:srgbClr val="000000"/>
                </a:solidFill>
                <a:effectLst/>
                <a:latin typeface="+mn-lt"/>
              </a:rPr>
              <a:t>The next statement is often confused with the exit statement. The difference between the two is that the exit statement "exits" the loop entirely, while the next statement skips to the "next" loop iteration.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
        <p:nvSpPr>
          <p:cNvPr id="9" name="TextBox 8">
            <a:extLst>
              <a:ext uri="{FF2B5EF4-FFF2-40B4-BE49-F238E27FC236}">
                <a16:creationId xmlns:a16="http://schemas.microsoft.com/office/drawing/2014/main" id="{EFCD1068-2116-3F8A-C97E-F561A12915E4}"/>
              </a:ext>
            </a:extLst>
          </p:cNvPr>
          <p:cNvSpPr txBox="1"/>
          <p:nvPr/>
        </p:nvSpPr>
        <p:spPr>
          <a:xfrm>
            <a:off x="1454150" y="3851022"/>
            <a:ext cx="7153275" cy="2462213"/>
          </a:xfrm>
          <a:prstGeom prst="rect">
            <a:avLst/>
          </a:prstGeom>
          <a:noFill/>
        </p:spPr>
        <p:txBody>
          <a:bodyPr wrap="square">
            <a:spAutoFit/>
          </a:bodyPr>
          <a:lstStyle/>
          <a:p>
            <a:r>
              <a:rPr lang="tr-TR" sz="1400" dirty="0">
                <a:solidFill>
                  <a:srgbClr val="FFFFFF"/>
                </a:solidFill>
                <a:highlight>
                  <a:srgbClr val="000000"/>
                </a:highlight>
                <a:latin typeface="Courier New" panose="02070309020205020404" pitchFamily="49" charset="0"/>
              </a:rPr>
              <a:t>L1</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1" dirty="0" err="1">
                <a:solidFill>
                  <a:srgbClr val="FF6600"/>
                </a:solidFill>
                <a:highlight>
                  <a:srgbClr val="000000"/>
                </a:highlight>
                <a:latin typeface="Courier New" panose="02070309020205020404" pitchFamily="49" charset="0"/>
              </a:rPr>
              <a:t>loop</a:t>
            </a:r>
            <a:r>
              <a:rPr lang="tr-TR" sz="1400" b="0" dirty="0">
                <a:solidFill>
                  <a:srgbClr val="FFFFFF"/>
                </a:solidFill>
                <a:highlight>
                  <a:srgbClr val="000000"/>
                </a:highlight>
                <a:latin typeface="Courier New" panose="02070309020205020404" pitchFamily="49" charset="0"/>
              </a:rPr>
              <a:t> </a:t>
            </a:r>
          </a:p>
          <a:p>
            <a:r>
              <a:rPr lang="tr-TR" sz="1400" b="0" dirty="0">
                <a:solidFill>
                  <a:srgbClr val="FFFFFF"/>
                </a:solidFill>
                <a:highlight>
                  <a:srgbClr val="000000"/>
                </a:highlight>
                <a:latin typeface="Courier New" panose="02070309020205020404" pitchFamily="49" charset="0"/>
              </a:rPr>
              <a:t>  k</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0" dirty="0">
                <a:solidFill>
                  <a:srgbClr val="FF8000"/>
                </a:solidFill>
                <a:highlight>
                  <a:srgbClr val="000000"/>
                </a:highlight>
                <a:latin typeface="Courier New" panose="02070309020205020404" pitchFamily="49" charset="0"/>
              </a:rPr>
              <a:t>0</a:t>
            </a:r>
            <a:r>
              <a:rPr lang="tr-TR" sz="1400" b="1" dirty="0">
                <a:solidFill>
                  <a:srgbClr val="FFCC00"/>
                </a:solidFill>
                <a:highlight>
                  <a:srgbClr val="000000"/>
                </a:highlight>
                <a:latin typeface="Courier New" panose="02070309020205020404" pitchFamily="49" charset="0"/>
              </a:rPr>
              <a:t>;</a:t>
            </a:r>
            <a:endParaRPr lang="tr-TR"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L2</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for</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in</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1</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to</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8</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loop</a:t>
            </a:r>
            <a:endParaRPr lang="en-US"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next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when</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N</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next </a:t>
            </a:r>
            <a:r>
              <a:rPr lang="en-US" sz="1400" b="0" i="0" dirty="0" err="1">
                <a:solidFill>
                  <a:srgbClr val="FF00FF"/>
                </a:solidFill>
                <a:highlight>
                  <a:srgbClr val="000000"/>
                </a:highlight>
                <a:latin typeface="Courier New" panose="02070309020205020404" pitchFamily="49" charset="0"/>
              </a:rPr>
              <a:t>itteration</a:t>
            </a:r>
            <a:r>
              <a:rPr lang="en-US" sz="1400" b="0" i="0" dirty="0">
                <a:solidFill>
                  <a:srgbClr val="FF00FF"/>
                </a:solidFill>
                <a:highlight>
                  <a:srgbClr val="000000"/>
                </a:highlight>
                <a:latin typeface="Courier New" panose="02070309020205020404" pitchFamily="49" charset="0"/>
              </a:rPr>
              <a:t> of loop L2</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if</a:t>
            </a:r>
            <a:r>
              <a:rPr lang="en-US" sz="1400" b="0" i="0" dirty="0">
                <a:solidFill>
                  <a:srgbClr val="FFFFFF"/>
                </a:solidFill>
                <a:highlight>
                  <a:srgbClr val="000000"/>
                </a:highlight>
                <a:latin typeface="Courier New" panose="02070309020205020404" pitchFamily="49" charset="0"/>
              </a:rPr>
              <a:t> A</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k</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66FF00"/>
                </a:solidFill>
                <a:highlight>
                  <a:srgbClr val="000000"/>
                </a:highlight>
                <a:latin typeface="Courier New" panose="02070309020205020404" pitchFamily="49" charset="0"/>
              </a:rPr>
              <a:t>'U'</a:t>
            </a:r>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then</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next</a:t>
            </a:r>
            <a:r>
              <a:rPr lang="en-US" sz="1400" b="0" i="0" dirty="0">
                <a:solidFill>
                  <a:srgbClr val="FFFFFF"/>
                </a:solidFill>
                <a:highlight>
                  <a:srgbClr val="000000"/>
                </a:highlight>
                <a:latin typeface="Courier New" panose="02070309020205020404" pitchFamily="49" charset="0"/>
              </a:rPr>
              <a:t> L1</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top of loop L1</a:t>
            </a:r>
            <a:endParaRPr lang="en-US"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if</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k</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k </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a:t>
            </a:r>
            <a:r>
              <a:rPr lang="tr-TR" sz="1400" b="0" i="0" dirty="0">
                <a:solidFill>
                  <a:srgbClr val="FF8000"/>
                </a:solidFill>
                <a:highlight>
                  <a:srgbClr val="000000"/>
                </a:highlight>
                <a:latin typeface="Courier New" panose="02070309020205020404" pitchFamily="49" charset="0"/>
              </a:rPr>
              <a:t>1</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L2</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L1</a:t>
            </a:r>
            <a:r>
              <a:rPr lang="tr-TR" sz="1400" b="1" i="0" dirty="0">
                <a:solidFill>
                  <a:srgbClr val="FFCC00"/>
                </a:solidFill>
                <a:highlight>
                  <a:srgbClr val="000000"/>
                </a:highlight>
                <a:latin typeface="Courier New" panose="02070309020205020404" pitchFamily="49" charset="0"/>
              </a:rPr>
              <a:t>;</a:t>
            </a:r>
            <a:endParaRPr lang="tr-TR" sz="1400" dirty="0"/>
          </a:p>
        </p:txBody>
      </p:sp>
      <p:sp>
        <p:nvSpPr>
          <p:cNvPr id="4" name="Content Placeholder 2">
            <a:extLst>
              <a:ext uri="{FF2B5EF4-FFF2-40B4-BE49-F238E27FC236}">
                <a16:creationId xmlns:a16="http://schemas.microsoft.com/office/drawing/2014/main" id="{EA32BA60-31AA-ECE2-596C-3062CE68B972}"/>
              </a:ext>
            </a:extLst>
          </p:cNvPr>
          <p:cNvSpPr txBox="1">
            <a:spLocks/>
          </p:cNvSpPr>
          <p:nvPr/>
        </p:nvSpPr>
        <p:spPr bwMode="auto">
          <a:xfrm>
            <a:off x="-131883" y="304891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91463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11.1 </a:t>
            </a:r>
            <a:r>
              <a:rPr lang="en-GB" b="1" dirty="0">
                <a:solidFill>
                  <a:schemeClr val="bg1"/>
                </a:solidFill>
              </a:rPr>
              <a:t>General</a:t>
            </a:r>
          </a:p>
          <a:p>
            <a:pPr marL="0" indent="0">
              <a:lnSpc>
                <a:spcPct val="110000"/>
              </a:lnSpc>
              <a:buNone/>
            </a:pPr>
            <a:r>
              <a:rPr lang="tr-TR" b="1" dirty="0">
                <a:solidFill>
                  <a:srgbClr val="FF0000"/>
                </a:solidFill>
              </a:rPr>
              <a:t>   11.2 </a:t>
            </a:r>
            <a:r>
              <a:rPr lang="tr-TR" b="1" dirty="0" err="1">
                <a:solidFill>
                  <a:schemeClr val="bg1"/>
                </a:solidFill>
              </a:rPr>
              <a:t>Block</a:t>
            </a:r>
            <a:r>
              <a:rPr lang="tr-TR" b="1" dirty="0">
                <a:solidFill>
                  <a:schemeClr val="bg1"/>
                </a:solidFill>
              </a:rPr>
              <a:t> Statement</a:t>
            </a:r>
          </a:p>
          <a:p>
            <a:pPr marL="0" indent="0">
              <a:lnSpc>
                <a:spcPct val="110000"/>
              </a:lnSpc>
              <a:buNone/>
            </a:pPr>
            <a:r>
              <a:rPr lang="tr-TR" b="1" dirty="0">
                <a:solidFill>
                  <a:srgbClr val="FF0000"/>
                </a:solidFill>
              </a:rPr>
              <a:t>   11.3 </a:t>
            </a:r>
            <a:r>
              <a:rPr lang="tr-TR" b="1" dirty="0" err="1">
                <a:solidFill>
                  <a:schemeClr val="bg1"/>
                </a:solidFill>
              </a:rPr>
              <a:t>Process</a:t>
            </a:r>
            <a:r>
              <a:rPr lang="tr-TR" b="1" dirty="0">
                <a:solidFill>
                  <a:schemeClr val="bg1"/>
                </a:solidFill>
              </a:rPr>
              <a:t> Statement</a:t>
            </a:r>
          </a:p>
          <a:p>
            <a:pPr marL="0" indent="0">
              <a:lnSpc>
                <a:spcPct val="110000"/>
              </a:lnSpc>
              <a:buNone/>
            </a:pPr>
            <a:r>
              <a:rPr lang="tr-TR" b="1" dirty="0">
                <a:solidFill>
                  <a:srgbClr val="FF0000"/>
                </a:solidFill>
              </a:rPr>
              <a:t>   11.4 </a:t>
            </a:r>
            <a:r>
              <a:rPr lang="tr-TR" b="1" dirty="0" err="1">
                <a:solidFill>
                  <a:schemeClr val="bg1"/>
                </a:solidFill>
              </a:rPr>
              <a:t>Concurrent</a:t>
            </a:r>
            <a:r>
              <a:rPr lang="tr-TR" b="1" dirty="0">
                <a:solidFill>
                  <a:schemeClr val="bg1"/>
                </a:solidFill>
              </a:rPr>
              <a:t> </a:t>
            </a:r>
            <a:r>
              <a:rPr lang="tr-TR" b="1" dirty="0" err="1">
                <a:solidFill>
                  <a:schemeClr val="bg1"/>
                </a:solidFill>
              </a:rPr>
              <a:t>Procedure</a:t>
            </a:r>
            <a:r>
              <a:rPr lang="tr-TR" b="1" dirty="0">
                <a:solidFill>
                  <a:schemeClr val="bg1"/>
                </a:solidFill>
              </a:rPr>
              <a:t> Call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11.5 </a:t>
            </a:r>
            <a:r>
              <a:rPr lang="tr-TR" b="1" dirty="0" err="1">
                <a:solidFill>
                  <a:schemeClr val="bg1"/>
                </a:solidFill>
              </a:rPr>
              <a:t>Concurrent</a:t>
            </a:r>
            <a:r>
              <a:rPr lang="tr-TR" b="1" dirty="0">
                <a:solidFill>
                  <a:schemeClr val="bg1"/>
                </a:solidFill>
              </a:rPr>
              <a:t> </a:t>
            </a:r>
            <a:r>
              <a:rPr lang="tr-TR" b="1" dirty="0" err="1">
                <a:solidFill>
                  <a:schemeClr val="bg1"/>
                </a:solidFill>
              </a:rPr>
              <a:t>Assertion</a:t>
            </a:r>
            <a:r>
              <a:rPr lang="tr-TR" b="1" dirty="0">
                <a:solidFill>
                  <a:schemeClr val="bg1"/>
                </a:solidFill>
              </a:rPr>
              <a:t> </a:t>
            </a:r>
            <a:r>
              <a:rPr lang="tr-TR" b="1" dirty="0" err="1">
                <a:solidFill>
                  <a:schemeClr val="bg1"/>
                </a:solidFill>
              </a:rPr>
              <a:t>Statments</a:t>
            </a:r>
            <a:endParaRPr lang="tr-TR" b="1" dirty="0">
              <a:solidFill>
                <a:schemeClr val="bg1"/>
              </a:solidFill>
            </a:endParaRPr>
          </a:p>
          <a:p>
            <a:pPr marL="0" indent="0">
              <a:lnSpc>
                <a:spcPct val="110000"/>
              </a:lnSpc>
              <a:buNone/>
            </a:pPr>
            <a:r>
              <a:rPr lang="tr-TR" b="1" dirty="0">
                <a:solidFill>
                  <a:srgbClr val="FF0000"/>
                </a:solidFill>
              </a:rPr>
              <a:t>   11.6 </a:t>
            </a:r>
            <a:r>
              <a:rPr lang="tr-TR" b="1" dirty="0" err="1">
                <a:solidFill>
                  <a:schemeClr val="bg1"/>
                </a:solidFill>
              </a:rPr>
              <a:t>Concurrent</a:t>
            </a:r>
            <a:r>
              <a:rPr lang="tr-TR" b="1" dirty="0">
                <a:solidFill>
                  <a:schemeClr val="bg1"/>
                </a:solidFill>
              </a:rPr>
              <a:t> </a:t>
            </a:r>
            <a:r>
              <a:rPr lang="tr-TR" b="1" dirty="0" err="1">
                <a:solidFill>
                  <a:schemeClr val="bg1"/>
                </a:solidFill>
              </a:rPr>
              <a:t>Signal</a:t>
            </a:r>
            <a:r>
              <a:rPr lang="tr-TR" b="1" dirty="0">
                <a:solidFill>
                  <a:schemeClr val="bg1"/>
                </a:solidFill>
              </a:rPr>
              <a:t> </a:t>
            </a:r>
            <a:r>
              <a:rPr lang="tr-TR" b="1" dirty="0" err="1">
                <a:solidFill>
                  <a:schemeClr val="bg1"/>
                </a:solidFill>
              </a:rPr>
              <a:t>Assignment</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11.7 </a:t>
            </a:r>
            <a:r>
              <a:rPr lang="tr-TR" b="1" dirty="0">
                <a:solidFill>
                  <a:schemeClr val="bg1"/>
                </a:solidFill>
              </a:rPr>
              <a:t>Component </a:t>
            </a:r>
            <a:r>
              <a:rPr lang="tr-TR" b="1" dirty="0" err="1">
                <a:solidFill>
                  <a:schemeClr val="bg1"/>
                </a:solidFill>
              </a:rPr>
              <a:t>Instantiation</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11.8 </a:t>
            </a:r>
            <a:r>
              <a:rPr lang="en-GB" b="1" dirty="0">
                <a:solidFill>
                  <a:schemeClr val="bg1"/>
                </a:solidFill>
              </a:rPr>
              <a:t>G</a:t>
            </a:r>
            <a:r>
              <a:rPr lang="tr-TR" b="1" dirty="0" err="1">
                <a:solidFill>
                  <a:schemeClr val="bg1"/>
                </a:solidFill>
              </a:rPr>
              <a:t>enerate</a:t>
            </a:r>
            <a:r>
              <a:rPr lang="tr-TR" b="1" dirty="0">
                <a:solidFill>
                  <a:schemeClr val="bg1"/>
                </a:solidFill>
              </a:rPr>
              <a:t> </a:t>
            </a:r>
            <a:r>
              <a:rPr lang="tr-TR" b="1" dirty="0" err="1">
                <a:solidFill>
                  <a:schemeClr val="bg1"/>
                </a:solidFill>
              </a:rPr>
              <a:t>Statements</a:t>
            </a: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11</a:t>
            </a:r>
            <a:r>
              <a:rPr lang="en-US" sz="2800" b="1" dirty="0">
                <a:solidFill>
                  <a:srgbClr val="FF0000"/>
                </a:solidFill>
              </a:rPr>
              <a:t>. </a:t>
            </a:r>
            <a:r>
              <a:rPr lang="tr-TR" sz="2800" b="1" dirty="0" err="1">
                <a:solidFill>
                  <a:srgbClr val="FF0000"/>
                </a:solidFill>
              </a:rPr>
              <a:t>Concurrent</a:t>
            </a:r>
            <a:r>
              <a:rPr lang="tr-TR" sz="2800" b="1" dirty="0">
                <a:solidFill>
                  <a:srgbClr val="FF0000"/>
                </a:solidFill>
              </a:rPr>
              <a:t> </a:t>
            </a:r>
            <a:r>
              <a:rPr lang="tr-TR" sz="2800" b="1" dirty="0" err="1">
                <a:solidFill>
                  <a:srgbClr val="FF0000"/>
                </a:solidFill>
              </a:rPr>
              <a:t>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11</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968928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658457" y="735723"/>
            <a:ext cx="10724247" cy="907973"/>
          </a:xfrm>
        </p:spPr>
        <p:txBody>
          <a:bodyPr>
            <a:noAutofit/>
          </a:bodyPr>
          <a:lstStyle/>
          <a:p>
            <a:pPr>
              <a:lnSpc>
                <a:spcPct val="110000"/>
              </a:lnSpc>
            </a:pPr>
            <a:r>
              <a:rPr lang="en-US" sz="2000" dirty="0">
                <a:solidFill>
                  <a:schemeClr val="bg1"/>
                </a:solidFill>
              </a:rPr>
              <a:t>A block statement defines an internal block representing a portion of a design</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Block</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9479FAE6-DC4C-4F88-BF22-A3B7A9BAC333}"/>
              </a:ext>
            </a:extLst>
          </p:cNvPr>
          <p:cNvSpPr txBox="1">
            <a:spLocks/>
          </p:cNvSpPr>
          <p:nvPr/>
        </p:nvSpPr>
        <p:spPr bwMode="auto">
          <a:xfrm>
            <a:off x="92747" y="122547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Process</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15774D0D-3555-4304-9466-B74A63196632}"/>
              </a:ext>
            </a:extLst>
          </p:cNvPr>
          <p:cNvSpPr txBox="1">
            <a:spLocks/>
          </p:cNvSpPr>
          <p:nvPr/>
        </p:nvSpPr>
        <p:spPr>
          <a:xfrm>
            <a:off x="658457" y="1921501"/>
            <a:ext cx="10724247"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Processes</a:t>
            </a:r>
            <a:r>
              <a:rPr lang="tr-TR" sz="2000" dirty="0">
                <a:solidFill>
                  <a:schemeClr val="bg1"/>
                </a:solidFill>
              </a:rPr>
              <a:t> the </a:t>
            </a:r>
            <a:r>
              <a:rPr lang="tr-TR" sz="2000" dirty="0" err="1">
                <a:solidFill>
                  <a:schemeClr val="bg1"/>
                </a:solidFill>
              </a:rPr>
              <a:t>signals</a:t>
            </a:r>
            <a:r>
              <a:rPr lang="tr-TR" sz="2000" dirty="0">
                <a:solidFill>
                  <a:schemeClr val="bg1"/>
                </a:solidFill>
              </a:rPr>
              <a:t> </a:t>
            </a:r>
            <a:r>
              <a:rPr lang="tr-TR" sz="2000" dirty="0" err="1">
                <a:solidFill>
                  <a:schemeClr val="bg1"/>
                </a:solidFill>
              </a:rPr>
              <a:t>associated</a:t>
            </a:r>
            <a:r>
              <a:rPr lang="tr-TR" sz="2000" dirty="0">
                <a:solidFill>
                  <a:schemeClr val="bg1"/>
                </a:solidFill>
              </a:rPr>
              <a:t> </a:t>
            </a:r>
            <a:r>
              <a:rPr lang="tr-TR" sz="2000" dirty="0" err="1">
                <a:solidFill>
                  <a:schemeClr val="bg1"/>
                </a:solidFill>
              </a:rPr>
              <a:t>with</a:t>
            </a:r>
            <a:r>
              <a:rPr lang="tr-TR" sz="2000" dirty="0">
                <a:solidFill>
                  <a:schemeClr val="bg1"/>
                </a:solidFill>
              </a:rPr>
              <a:t> </a:t>
            </a:r>
            <a:r>
              <a:rPr lang="tr-TR" sz="2000" dirty="0" err="1">
                <a:solidFill>
                  <a:schemeClr val="bg1"/>
                </a:solidFill>
              </a:rPr>
              <a:t>architecture</a:t>
            </a:r>
            <a:endParaRPr lang="en-US" sz="2000" b="1" dirty="0">
              <a:solidFill>
                <a:schemeClr val="bg1"/>
              </a:solidFill>
            </a:endParaRPr>
          </a:p>
        </p:txBody>
      </p:sp>
      <p:sp>
        <p:nvSpPr>
          <p:cNvPr id="14" name="Content Placeholder 2">
            <a:extLst>
              <a:ext uri="{FF2B5EF4-FFF2-40B4-BE49-F238E27FC236}">
                <a16:creationId xmlns:a16="http://schemas.microsoft.com/office/drawing/2014/main" id="{C156FCC5-7CE3-4F61-AD59-A694206139D9}"/>
              </a:ext>
            </a:extLst>
          </p:cNvPr>
          <p:cNvSpPr txBox="1">
            <a:spLocks/>
          </p:cNvSpPr>
          <p:nvPr/>
        </p:nvSpPr>
        <p:spPr bwMode="auto">
          <a:xfrm>
            <a:off x="84083" y="260059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4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Procedure</a:t>
            </a:r>
            <a:r>
              <a:rPr lang="tr-TR" sz="4000" b="1" dirty="0">
                <a:solidFill>
                  <a:schemeClr val="bg1"/>
                </a:solidFill>
                <a:latin typeface="+mn-lt"/>
              </a:rPr>
              <a:t> Call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5" name="Content Placeholder 2">
            <a:extLst>
              <a:ext uri="{FF2B5EF4-FFF2-40B4-BE49-F238E27FC236}">
                <a16:creationId xmlns:a16="http://schemas.microsoft.com/office/drawing/2014/main" id="{02E74DD0-4C2A-44FB-A1DC-D1BAC98DE7B1}"/>
              </a:ext>
            </a:extLst>
          </p:cNvPr>
          <p:cNvSpPr txBox="1">
            <a:spLocks/>
          </p:cNvSpPr>
          <p:nvPr/>
        </p:nvSpPr>
        <p:spPr>
          <a:xfrm>
            <a:off x="649793" y="3296616"/>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Procedures</a:t>
            </a:r>
            <a:r>
              <a:rPr lang="tr-TR" sz="2000" dirty="0">
                <a:solidFill>
                  <a:schemeClr val="bg1"/>
                </a:solidFill>
              </a:rPr>
              <a:t> can </a:t>
            </a:r>
            <a:r>
              <a:rPr lang="tr-TR" sz="2000" dirty="0" err="1">
                <a:solidFill>
                  <a:schemeClr val="bg1"/>
                </a:solidFill>
              </a:rPr>
              <a:t>also</a:t>
            </a:r>
            <a:r>
              <a:rPr lang="tr-TR" sz="2000" dirty="0">
                <a:solidFill>
                  <a:schemeClr val="bg1"/>
                </a:solidFill>
              </a:rPr>
              <a:t> be </a:t>
            </a:r>
            <a:r>
              <a:rPr lang="tr-TR" sz="2000" dirty="0" err="1">
                <a:solidFill>
                  <a:schemeClr val="bg1"/>
                </a:solidFill>
              </a:rPr>
              <a:t>used</a:t>
            </a:r>
            <a:r>
              <a:rPr lang="tr-TR" sz="2000" dirty="0">
                <a:solidFill>
                  <a:schemeClr val="bg1"/>
                </a:solidFill>
              </a:rPr>
              <a:t> </a:t>
            </a:r>
            <a:r>
              <a:rPr lang="tr-TR" sz="2000" dirty="0" err="1">
                <a:solidFill>
                  <a:schemeClr val="bg1"/>
                </a:solidFill>
              </a:rPr>
              <a:t>like</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statement</a:t>
            </a:r>
            <a:r>
              <a:rPr lang="tr-TR" sz="2000" dirty="0">
                <a:solidFill>
                  <a:schemeClr val="bg1"/>
                </a:solidFill>
              </a:rPr>
              <a:t>, </a:t>
            </a:r>
            <a:r>
              <a:rPr lang="tr-TR" sz="2000" dirty="0" err="1">
                <a:solidFill>
                  <a:schemeClr val="bg1"/>
                </a:solidFill>
              </a:rPr>
              <a:t>when</a:t>
            </a:r>
            <a:r>
              <a:rPr lang="tr-TR" sz="2000" dirty="0">
                <a:solidFill>
                  <a:schemeClr val="bg1"/>
                </a:solidFill>
              </a:rPr>
              <a:t> it is </a:t>
            </a:r>
            <a:r>
              <a:rPr lang="tr-TR" sz="2000" dirty="0" err="1">
                <a:solidFill>
                  <a:schemeClr val="bg1"/>
                </a:solidFill>
              </a:rPr>
              <a:t>called</a:t>
            </a:r>
            <a:r>
              <a:rPr lang="tr-TR" sz="2000" dirty="0">
                <a:solidFill>
                  <a:schemeClr val="bg1"/>
                </a:solidFill>
              </a:rPr>
              <a:t> </a:t>
            </a:r>
            <a:r>
              <a:rPr lang="tr-TR" sz="2000" dirty="0" err="1">
                <a:solidFill>
                  <a:schemeClr val="bg1"/>
                </a:solidFill>
              </a:rPr>
              <a:t>from</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code</a:t>
            </a:r>
            <a:r>
              <a:rPr lang="tr-TR" sz="2000" dirty="0">
                <a:solidFill>
                  <a:schemeClr val="bg1"/>
                </a:solidFill>
              </a:rPr>
              <a:t> </a:t>
            </a:r>
            <a:r>
              <a:rPr lang="tr-TR" sz="2000" dirty="0" err="1">
                <a:solidFill>
                  <a:schemeClr val="bg1"/>
                </a:solidFill>
              </a:rPr>
              <a:t>region</a:t>
            </a:r>
            <a:endParaRPr lang="en-US" sz="2000" b="1" dirty="0">
              <a:solidFill>
                <a:schemeClr val="bg1"/>
              </a:solidFill>
            </a:endParaRPr>
          </a:p>
        </p:txBody>
      </p:sp>
      <p:sp>
        <p:nvSpPr>
          <p:cNvPr id="17" name="Content Placeholder 2">
            <a:extLst>
              <a:ext uri="{FF2B5EF4-FFF2-40B4-BE49-F238E27FC236}">
                <a16:creationId xmlns:a16="http://schemas.microsoft.com/office/drawing/2014/main" id="{88CEEED4-7B43-44DC-B6C3-664D4B6B35E2}"/>
              </a:ext>
            </a:extLst>
          </p:cNvPr>
          <p:cNvSpPr txBox="1">
            <a:spLocks/>
          </p:cNvSpPr>
          <p:nvPr/>
        </p:nvSpPr>
        <p:spPr bwMode="auto">
          <a:xfrm>
            <a:off x="84083" y="405116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5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8" name="Content Placeholder 2">
            <a:extLst>
              <a:ext uri="{FF2B5EF4-FFF2-40B4-BE49-F238E27FC236}">
                <a16:creationId xmlns:a16="http://schemas.microsoft.com/office/drawing/2014/main" id="{987163FE-27AD-492B-8D07-18CA6C2AF644}"/>
              </a:ext>
            </a:extLst>
          </p:cNvPr>
          <p:cNvSpPr txBox="1">
            <a:spLocks/>
          </p:cNvSpPr>
          <p:nvPr/>
        </p:nvSpPr>
        <p:spPr>
          <a:xfrm>
            <a:off x="649793" y="4747194"/>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Tree>
    <p:extLst>
      <p:ext uri="{BB962C8B-B14F-4D97-AF65-F5344CB8AC3E}">
        <p14:creationId xmlns:p14="http://schemas.microsoft.com/office/powerpoint/2010/main" val="1525302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A6332F58-C985-4378-B467-97C83D90647C}"/>
              </a:ext>
            </a:extLst>
          </p:cNvPr>
          <p:cNvSpPr txBox="1">
            <a:spLocks/>
          </p:cNvSpPr>
          <p:nvPr/>
        </p:nvSpPr>
        <p:spPr bwMode="auto">
          <a:xfrm>
            <a:off x="0" y="15417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6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1" name="Content Placeholder 2">
            <a:extLst>
              <a:ext uri="{FF2B5EF4-FFF2-40B4-BE49-F238E27FC236}">
                <a16:creationId xmlns:a16="http://schemas.microsoft.com/office/drawing/2014/main" id="{D8764C29-2464-4CEC-9F4B-CA9FAC831FB0}"/>
              </a:ext>
            </a:extLst>
          </p:cNvPr>
          <p:cNvSpPr txBox="1">
            <a:spLocks/>
          </p:cNvSpPr>
          <p:nvPr/>
        </p:nvSpPr>
        <p:spPr>
          <a:xfrm>
            <a:off x="565710" y="850199"/>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
        <p:nvSpPr>
          <p:cNvPr id="22" name="Content Placeholder 2">
            <a:extLst>
              <a:ext uri="{FF2B5EF4-FFF2-40B4-BE49-F238E27FC236}">
                <a16:creationId xmlns:a16="http://schemas.microsoft.com/office/drawing/2014/main" id="{F494D951-578D-4E3F-8881-AAF3CD83B468}"/>
              </a:ext>
            </a:extLst>
          </p:cNvPr>
          <p:cNvSpPr txBox="1">
            <a:spLocks/>
          </p:cNvSpPr>
          <p:nvPr/>
        </p:nvSpPr>
        <p:spPr bwMode="auto">
          <a:xfrm>
            <a:off x="0" y="164664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7 </a:t>
            </a:r>
            <a:r>
              <a:rPr lang="tr-TR" sz="4000" b="1" dirty="0">
                <a:solidFill>
                  <a:schemeClr val="bg1"/>
                </a:solidFill>
                <a:latin typeface="+mn-lt"/>
              </a:rPr>
              <a:t>Component </a:t>
            </a:r>
            <a:r>
              <a:rPr lang="tr-TR" sz="4000" b="1" dirty="0" err="1">
                <a:solidFill>
                  <a:schemeClr val="bg1"/>
                </a:solidFill>
                <a:latin typeface="+mn-lt"/>
              </a:rPr>
              <a:t>Instantiation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3" name="Content Placeholder 2">
            <a:extLst>
              <a:ext uri="{FF2B5EF4-FFF2-40B4-BE49-F238E27FC236}">
                <a16:creationId xmlns:a16="http://schemas.microsoft.com/office/drawing/2014/main" id="{B5F6EE23-0A55-46EA-97AD-59D958BF4E4D}"/>
              </a:ext>
            </a:extLst>
          </p:cNvPr>
          <p:cNvSpPr txBox="1">
            <a:spLocks/>
          </p:cNvSpPr>
          <p:nvPr/>
        </p:nvSpPr>
        <p:spPr>
          <a:xfrm>
            <a:off x="565710" y="2342668"/>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 instantiation allows you to instantiate one design unit (component) inside another design unit to create a hierarchically structured design description.</a:t>
            </a:r>
            <a:endParaRPr lang="en-US" sz="2000" b="1" dirty="0">
              <a:solidFill>
                <a:schemeClr val="bg1"/>
              </a:solidFill>
            </a:endParaRPr>
          </a:p>
        </p:txBody>
      </p:sp>
      <p:sp>
        <p:nvSpPr>
          <p:cNvPr id="24" name="Content Placeholder 2">
            <a:extLst>
              <a:ext uri="{FF2B5EF4-FFF2-40B4-BE49-F238E27FC236}">
                <a16:creationId xmlns:a16="http://schemas.microsoft.com/office/drawing/2014/main" id="{74AD22CF-D81A-4DCA-9B43-B3FCB11E9528}"/>
              </a:ext>
            </a:extLst>
          </p:cNvPr>
          <p:cNvSpPr txBox="1">
            <a:spLocks/>
          </p:cNvSpPr>
          <p:nvPr/>
        </p:nvSpPr>
        <p:spPr bwMode="auto">
          <a:xfrm>
            <a:off x="0" y="331253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8 </a:t>
            </a:r>
            <a:r>
              <a:rPr lang="tr-TR" sz="4000" b="1" dirty="0" err="1">
                <a:solidFill>
                  <a:schemeClr val="bg1"/>
                </a:solidFill>
                <a:latin typeface="+mn-lt"/>
                <a:ea typeface="+mj-ea"/>
                <a:cs typeface="+mj-cs"/>
              </a:rPr>
              <a:t>Generate</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5" name="Content Placeholder 2">
            <a:extLst>
              <a:ext uri="{FF2B5EF4-FFF2-40B4-BE49-F238E27FC236}">
                <a16:creationId xmlns:a16="http://schemas.microsoft.com/office/drawing/2014/main" id="{8C5234C0-1BCB-4371-91CB-A9F9A966E110}"/>
              </a:ext>
            </a:extLst>
          </p:cNvPr>
          <p:cNvSpPr txBox="1">
            <a:spLocks/>
          </p:cNvSpPr>
          <p:nvPr/>
        </p:nvSpPr>
        <p:spPr>
          <a:xfrm>
            <a:off x="609259" y="4008557"/>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Generate statements are used to accomplish one of two goals: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Replicating Logic in VHDL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Turning on/off blocks of logic in VHDL</a:t>
            </a:r>
            <a:endParaRPr lang="en-US" sz="2000" b="1" dirty="0">
              <a:solidFill>
                <a:schemeClr val="bg1"/>
              </a:solidFill>
            </a:endParaRPr>
          </a:p>
        </p:txBody>
      </p:sp>
    </p:spTree>
    <p:extLst>
      <p:ext uri="{BB962C8B-B14F-4D97-AF65-F5344CB8AC3E}">
        <p14:creationId xmlns:p14="http://schemas.microsoft.com/office/powerpoint/2010/main" val="1961610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5693866"/>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effectLst/>
                <a:latin typeface="Times New Roman" panose="02020603050405020304" pitchFamily="18" charset="0"/>
                <a:cs typeface="Times New Roman" panose="02020603050405020304" pitchFamily="18" charset="0"/>
              </a:rPr>
              <a:t>Block</a:t>
            </a:r>
            <a:r>
              <a:rPr lang="tr-TR" sz="1400" b="1" dirty="0">
                <a:solidFill>
                  <a:srgbClr val="FFFF00"/>
                </a:solidFill>
                <a:effectLst/>
                <a:latin typeface="Times New Roman" panose="02020603050405020304" pitchFamily="18" charset="0"/>
                <a:cs typeface="Times New Roman" panose="02020603050405020304" pitchFamily="18" charset="0"/>
              </a:rPr>
              <a:t> Statement</a:t>
            </a:r>
          </a:p>
          <a:p>
            <a:r>
              <a:rPr lang="en-US" sz="1400" b="1" dirty="0">
                <a:solidFill>
                  <a:schemeClr val="bg1"/>
                </a:solidFill>
                <a:effectLst/>
                <a:latin typeface="Times New Roman" panose="02020603050405020304" pitchFamily="18" charset="0"/>
                <a:cs typeface="Times New Roman" panose="02020603050405020304" pitchFamily="18" charset="0"/>
              </a:rPr>
              <a:t>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 of </a:t>
            </a:r>
            <a:r>
              <a:rPr lang="en-US" sz="1400" b="1" dirty="0" err="1">
                <a:solidFill>
                  <a:schemeClr val="bg1"/>
                </a:solidFill>
                <a:effectLst/>
                <a:latin typeface="Times New Roman" panose="02020603050405020304" pitchFamily="18" charset="0"/>
                <a:cs typeface="Times New Roman" panose="02020603050405020304" pitchFamily="18" charset="0"/>
              </a:rPr>
              <a:t>dsp</a:t>
            </a:r>
            <a:r>
              <a:rPr lang="en-US" sz="1400" b="1" dirty="0">
                <a:solidFill>
                  <a:schemeClr val="bg1"/>
                </a:solidFill>
                <a:effectLst/>
                <a:latin typeface="Times New Roman" panose="02020603050405020304" pitchFamily="18" charset="0"/>
                <a:cs typeface="Times New Roman" panose="02020603050405020304" pitchFamily="18" charset="0"/>
              </a:rPr>
              <a:t> is</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mac_unit</a:t>
            </a:r>
            <a:r>
              <a:rPr lang="en-US" sz="1400" b="1" dirty="0">
                <a:solidFill>
                  <a:schemeClr val="bg1"/>
                </a:solidFill>
                <a:effectLst/>
                <a:latin typeface="Times New Roman" panose="02020603050405020304" pitchFamily="18" charset="0"/>
                <a:cs typeface="Times New Roman" panose="02020603050405020304" pitchFamily="18" charset="0"/>
              </a:rPr>
              <a:t>: block</a:t>
            </a:r>
          </a:p>
          <a:p>
            <a:r>
              <a:rPr lang="en-US" sz="1400" b="1" dirty="0">
                <a:solidFill>
                  <a:schemeClr val="bg1"/>
                </a:solidFill>
                <a:effectLst/>
                <a:latin typeface="Times New Roman" panose="02020603050405020304" pitchFamily="18" charset="0"/>
                <a:cs typeface="Times New Roman" panose="02020603050405020304" pitchFamily="18" charset="0"/>
              </a:rPr>
              <a:t>  port (a, b: in float32;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out float32);</a:t>
            </a:r>
          </a:p>
          <a:p>
            <a:r>
              <a:rPr lang="en-US" sz="1400" b="1" dirty="0">
                <a:solidFill>
                  <a:schemeClr val="bg1"/>
                </a:solidFill>
                <a:effectLst/>
                <a:latin typeface="Times New Roman" panose="02020603050405020304" pitchFamily="18" charset="0"/>
                <a:cs typeface="Times New Roman" panose="02020603050405020304" pitchFamily="18" charset="0"/>
              </a:rPr>
              <a:t>  port map (a = &gt; x, b = &gt; y,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 &gt; acc);</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float32;</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float32 ;</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&lt;= a * b;</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process (clock, reset) begin</a:t>
            </a:r>
          </a:p>
          <a:p>
            <a:r>
              <a:rPr lang="en-US" sz="1400" b="1" dirty="0">
                <a:solidFill>
                  <a:schemeClr val="bg1"/>
                </a:solidFill>
                <a:effectLst/>
                <a:latin typeface="Times New Roman" panose="02020603050405020304" pitchFamily="18" charset="0"/>
                <a:cs typeface="Times New Roman" panose="02020603050405020304" pitchFamily="18" charset="0"/>
              </a:rPr>
              <a:t>      if reset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 others = &gt; '0');</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elsif</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rising_edge</a:t>
            </a:r>
            <a:r>
              <a:rPr lang="en-US" sz="1400" b="1" dirty="0">
                <a:solidFill>
                  <a:schemeClr val="bg1"/>
                </a:solidFill>
                <a:effectLst/>
                <a:latin typeface="Times New Roman" panose="02020603050405020304" pitchFamily="18" charset="0"/>
                <a:cs typeface="Times New Roman" panose="02020603050405020304" pitchFamily="18" charset="0"/>
              </a:rPr>
              <a:t>(clock)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end if ;</a:t>
            </a:r>
          </a:p>
          <a:p>
            <a:r>
              <a:rPr lang="en-US" sz="1400" b="1" dirty="0">
                <a:solidFill>
                  <a:schemeClr val="bg1"/>
                </a:solidFill>
                <a:effectLst/>
                <a:latin typeface="Times New Roman" panose="02020603050405020304" pitchFamily="18" charset="0"/>
                <a:cs typeface="Times New Roman" panose="02020603050405020304" pitchFamily="18" charset="0"/>
              </a:rPr>
              <a:t>    end process ;</a:t>
            </a:r>
          </a:p>
          <a:p>
            <a:r>
              <a:rPr lang="en-US" sz="1400" b="1" dirty="0">
                <a:solidFill>
                  <a:schemeClr val="bg1"/>
                </a:solidFill>
                <a:effectLst/>
                <a:latin typeface="Times New Roman" panose="02020603050405020304" pitchFamily="18" charset="0"/>
                <a:cs typeface="Times New Roman" panose="02020603050405020304" pitchFamily="18" charset="0"/>
              </a:rPr>
              <a:t>  end block ;</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end 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a:t>
            </a:r>
          </a:p>
          <a:p>
            <a:endParaRPr lang="en-US" sz="14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4272845" y="875380"/>
            <a:ext cx="4125314" cy="4401205"/>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Process</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statement</a:t>
            </a:r>
            <a:endParaRPr lang="tr-TR" sz="1400" b="1" dirty="0">
              <a:solidFill>
                <a:srgbClr val="FFFF00"/>
              </a:solidFill>
              <a:latin typeface="Times New Roman" panose="02020603050405020304" pitchFamily="18" charset="0"/>
              <a:cs typeface="Times New Roman" panose="02020603050405020304" pitchFamily="18" charset="0"/>
            </a:endParaRPr>
          </a:p>
          <a:p>
            <a:r>
              <a:rPr lang="tr-TR" sz="1400" b="1" dirty="0" err="1">
                <a:solidFill>
                  <a:schemeClr val="bg1"/>
                </a:solidFill>
                <a:effectLst/>
                <a:latin typeface="Times New Roman" panose="02020603050405020304" pitchFamily="18" charset="0"/>
                <a:cs typeface="Times New Roman" panose="02020603050405020304" pitchFamily="18" charset="0"/>
              </a:rPr>
              <a:t>library</a:t>
            </a:r>
            <a:r>
              <a:rPr lang="tr-TR" sz="1400" b="1" dirty="0">
                <a:solidFill>
                  <a:schemeClr val="bg1"/>
                </a:solidFill>
                <a:effectLst/>
                <a:latin typeface="Times New Roman" panose="02020603050405020304" pitchFamily="18" charset="0"/>
                <a:cs typeface="Times New Roman" panose="02020603050405020304" pitchFamily="18" charset="0"/>
              </a:rPr>
              <a:t> IEEE;</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IEEE.numeric_std.all</a:t>
            </a:r>
            <a:r>
              <a:rPr lang="tr-TR" sz="1400" b="1" dirty="0">
                <a:solidFill>
                  <a:schemeClr val="bg1"/>
                </a:solidFill>
                <a:effectLst/>
                <a:latin typeface="Times New Roman" panose="02020603050405020304" pitchFamily="18" charset="0"/>
                <a:cs typeface="Times New Roman" panose="02020603050405020304" pitchFamily="18" charset="0"/>
              </a:rPr>
              <a:t>;</a:t>
            </a:r>
          </a:p>
          <a:p>
            <a:br>
              <a:rPr lang="tr-TR" sz="1400" b="1" dirty="0">
                <a:solidFill>
                  <a:schemeClr val="bg1"/>
                </a:solidFill>
                <a:effectLst/>
                <a:latin typeface="Times New Roman" panose="02020603050405020304" pitchFamily="18" charset="0"/>
                <a:cs typeface="Times New Roman" panose="02020603050405020304" pitchFamily="18" charset="0"/>
              </a:rPr>
            </a:br>
            <a:r>
              <a:rPr lang="tr-TR" sz="1400" b="1" dirty="0" err="1">
                <a:solidFill>
                  <a:schemeClr val="bg1"/>
                </a:solidFill>
                <a:effectLst/>
                <a:latin typeface="Times New Roman" panose="02020603050405020304" pitchFamily="18" charset="0"/>
                <a:cs typeface="Times New Roman" panose="02020603050405020304" pitchFamily="18" charset="0"/>
              </a:rPr>
              <a:t>entity</a:t>
            </a:r>
            <a:r>
              <a:rPr lang="tr-TR" sz="1400" b="1" dirty="0">
                <a:solidFill>
                  <a:schemeClr val="bg1"/>
                </a:solidFill>
                <a:effectLst/>
                <a:latin typeface="Times New Roman" panose="02020603050405020304" pitchFamily="18" charset="0"/>
                <a:cs typeface="Times New Roman" panose="02020603050405020304" pitchFamily="18" charset="0"/>
              </a:rPr>
              <a:t> D_FF is</a:t>
            </a:r>
          </a:p>
          <a:p>
            <a:r>
              <a:rPr lang="tr-TR" sz="1400" b="1" dirty="0">
                <a:solidFill>
                  <a:schemeClr val="bg1"/>
                </a:solidFill>
                <a:effectLst/>
                <a:latin typeface="Times New Roman" panose="02020603050405020304" pitchFamily="18" charset="0"/>
                <a:cs typeface="Times New Roman" panose="02020603050405020304" pitchFamily="18" charset="0"/>
              </a:rPr>
              <a:t>  port( </a:t>
            </a:r>
            <a:r>
              <a:rPr lang="tr-TR" sz="1400" b="1" dirty="0" err="1">
                <a:solidFill>
                  <a:schemeClr val="bg1"/>
                </a:solidFill>
                <a:effectLst/>
                <a:latin typeface="Times New Roman" panose="02020603050405020304" pitchFamily="18" charset="0"/>
                <a:cs typeface="Times New Roman" panose="02020603050405020304" pitchFamily="18" charset="0"/>
              </a:rPr>
              <a:t>d,clk</a:t>
            </a:r>
            <a:r>
              <a:rPr lang="tr-TR" sz="1400" b="1" dirty="0">
                <a:solidFill>
                  <a:schemeClr val="bg1"/>
                </a:solidFill>
                <a:effectLst/>
                <a:latin typeface="Times New Roman" panose="02020603050405020304" pitchFamily="18" charset="0"/>
                <a:cs typeface="Times New Roman" panose="02020603050405020304" pitchFamily="18" charset="0"/>
              </a:rPr>
              <a:t>: in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q: </a:t>
            </a:r>
            <a:r>
              <a:rPr lang="tr-TR" sz="1400" b="1" dirty="0" err="1">
                <a:solidFill>
                  <a:schemeClr val="bg1"/>
                </a:solidFill>
                <a:effectLst/>
                <a:latin typeface="Times New Roman" panose="02020603050405020304" pitchFamily="18" charset="0"/>
                <a:cs typeface="Times New Roman" panose="02020603050405020304" pitchFamily="18" charset="0"/>
              </a:rPr>
              <a:t>out</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D_FF;</a:t>
            </a:r>
          </a:p>
          <a:p>
            <a:r>
              <a:rPr lang="tr-TR" sz="1400" b="1" dirty="0">
                <a:solidFill>
                  <a:schemeClr val="bg1"/>
                </a:solidFill>
                <a:effectLst/>
                <a:latin typeface="Times New Roman" panose="02020603050405020304" pitchFamily="18" charset="0"/>
                <a:cs typeface="Times New Roman" panose="02020603050405020304" pitchFamily="18" charset="0"/>
              </a:rPr>
              <a:t>   </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architecture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 of D_FF is</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rising_edge</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then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Q &lt;= D;</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a:t>
            </a:r>
          </a:p>
          <a:p>
            <a:endParaRPr lang="tr-TR" sz="14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7462738" y="875380"/>
            <a:ext cx="6148550" cy="3970318"/>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Concurrent</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Signal</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Assignment</a:t>
            </a:r>
            <a:endParaRPr lang="tr-TR" sz="1400" b="1" dirty="0">
              <a:solidFill>
                <a:srgbClr val="FFFF00"/>
              </a:solidFill>
              <a:effectLst/>
              <a:latin typeface="Times New Roman" panose="02020603050405020304" pitchFamily="18" charset="0"/>
              <a:cs typeface="Times New Roman" panose="02020603050405020304" pitchFamily="18" charset="0"/>
            </a:endParaRPr>
          </a:p>
          <a:p>
            <a:r>
              <a:rPr lang="en-US" sz="1400" b="1" dirty="0">
                <a:solidFill>
                  <a:schemeClr val="bg1"/>
                </a:solidFill>
                <a:effectLst/>
                <a:latin typeface="Times New Roman" panose="02020603050405020304" pitchFamily="18" charset="0"/>
                <a:cs typeface="Times New Roman" panose="02020603050405020304" pitchFamily="18" charset="0"/>
              </a:rPr>
              <a:t>library IEEE;</a:t>
            </a:r>
          </a:p>
          <a:p>
            <a:r>
              <a:rPr lang="en-US" sz="1400" b="1" dirty="0">
                <a:solidFill>
                  <a:schemeClr val="bg1"/>
                </a:solidFill>
                <a:effectLst/>
                <a:latin typeface="Times New Roman" panose="02020603050405020304" pitchFamily="18" charset="0"/>
                <a:cs typeface="Times New Roman" panose="02020603050405020304" pitchFamily="18" charset="0"/>
              </a:rPr>
              <a:t>use IEEE.IEEE.std_logic_1164.all;</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entity add_1 is</a:t>
            </a:r>
          </a:p>
          <a:p>
            <a:r>
              <a:rPr lang="en-US" sz="1400" b="1" dirty="0">
                <a:solidFill>
                  <a:schemeClr val="bg1"/>
                </a:solidFill>
                <a:effectLst/>
                <a:latin typeface="Times New Roman" panose="02020603050405020304" pitchFamily="18" charset="0"/>
                <a:cs typeface="Times New Roman" panose="02020603050405020304" pitchFamily="18" charset="0"/>
              </a:rPr>
              <a:t>  port ( a, b,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 in bit;</a:t>
            </a:r>
          </a:p>
          <a:p>
            <a:r>
              <a:rPr lang="en-US" sz="1400" b="1" dirty="0">
                <a:solidFill>
                  <a:schemeClr val="bg1"/>
                </a:solidFill>
                <a:effectLst/>
                <a:latin typeface="Times New Roman" panose="02020603050405020304" pitchFamily="18" charset="0"/>
                <a:cs typeface="Times New Roman" panose="02020603050405020304" pitchFamily="18" charset="0"/>
              </a:rPr>
              <a:t>         s,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out bit);</a:t>
            </a:r>
          </a:p>
          <a:p>
            <a:r>
              <a:rPr lang="en-US" sz="1400" b="1" dirty="0">
                <a:solidFill>
                  <a:schemeClr val="bg1"/>
                </a:solidFill>
                <a:effectLst/>
                <a:latin typeface="Times New Roman" panose="02020603050405020304" pitchFamily="18" charset="0"/>
                <a:cs typeface="Times New Roman" panose="02020603050405020304" pitchFamily="18" charset="0"/>
              </a:rPr>
              <a:t> end add_1;</a:t>
            </a:r>
          </a:p>
          <a:p>
            <a:r>
              <a:rPr lang="en-US" sz="1400" b="1" dirty="0">
                <a:solidFill>
                  <a:schemeClr val="bg1"/>
                </a:solidFill>
                <a:effectLst/>
                <a:latin typeface="Times New Roman" panose="02020603050405020304" pitchFamily="18" charset="0"/>
                <a:cs typeface="Times New Roman" panose="02020603050405020304" pitchFamily="18" charset="0"/>
              </a:rPr>
              <a:t> architecture concurrent of add_1 is</a:t>
            </a:r>
          </a:p>
          <a:p>
            <a:r>
              <a:rPr lang="en-US" sz="1400" b="1" dirty="0">
                <a:solidFill>
                  <a:schemeClr val="bg1"/>
                </a:solidFill>
                <a:effectLst/>
                <a:latin typeface="Times New Roman" panose="02020603050405020304" pitchFamily="18" charset="0"/>
                <a:cs typeface="Times New Roman" panose="02020603050405020304" pitchFamily="18" charset="0"/>
              </a:rPr>
              <a:t>  signal s1, s2, s3, s4: bit;</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s1 &lt;= b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s2 &lt;= a and b;</a:t>
            </a:r>
          </a:p>
          <a:p>
            <a:r>
              <a:rPr lang="en-US" sz="1400" b="1" dirty="0">
                <a:solidFill>
                  <a:schemeClr val="bg1"/>
                </a:solidFill>
                <a:effectLst/>
                <a:latin typeface="Times New Roman" panose="02020603050405020304" pitchFamily="18" charset="0"/>
                <a:cs typeface="Times New Roman" panose="02020603050405020304" pitchFamily="18" charset="0"/>
              </a:rPr>
              <a:t>        s3 &lt;= a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s4 &lt;= b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 &lt;= a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s1;</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&lt;= s2 or s3 or s4;</a:t>
            </a:r>
          </a:p>
          <a:p>
            <a:r>
              <a:rPr lang="en-US" sz="1400" b="1" dirty="0">
                <a:solidFill>
                  <a:schemeClr val="bg1"/>
                </a:solidFill>
                <a:effectLst/>
                <a:latin typeface="Times New Roman" panose="02020603050405020304" pitchFamily="18" charset="0"/>
                <a:cs typeface="Times New Roman" panose="02020603050405020304" pitchFamily="18" charset="0"/>
              </a:rPr>
              <a:t> end concurrent;</a:t>
            </a:r>
          </a:p>
        </p:txBody>
      </p:sp>
      <p:sp>
        <p:nvSpPr>
          <p:cNvPr id="2" name="Content Placeholder 2">
            <a:extLst>
              <a:ext uri="{FF2B5EF4-FFF2-40B4-BE49-F238E27FC236}">
                <a16:creationId xmlns:a16="http://schemas.microsoft.com/office/drawing/2014/main" id="{ADAC1992-7DF2-7CF0-9DCF-589CDD9FBE2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88889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790678" y="705563"/>
            <a:ext cx="3431627" cy="4708981"/>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Procedure</a:t>
            </a:r>
            <a:r>
              <a:rPr lang="tr-TR" sz="1200" b="1" dirty="0">
                <a:solidFill>
                  <a:srgbClr val="FFFF00"/>
                </a:solidFill>
                <a:latin typeface="Times New Roman" panose="02020603050405020304" pitchFamily="18" charset="0"/>
                <a:cs typeface="Times New Roman" panose="02020603050405020304" pitchFamily="18" charset="0"/>
              </a:rPr>
              <a:t> Call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IEEE.numeric_std.all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procedure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(add1, add2, sum1);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adder_procedure</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(add1, add2, sum2),</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3797025" y="705563"/>
            <a:ext cx="4125314" cy="3416320"/>
          </a:xfrm>
          <a:prstGeom prst="rect">
            <a:avLst/>
          </a:prstGeom>
          <a:noFill/>
        </p:spPr>
        <p:txBody>
          <a:bodyPr wrap="square">
            <a:spAutoFit/>
          </a:bodyPr>
          <a:lstStyle/>
          <a:p>
            <a:r>
              <a:rPr lang="en-US" sz="1200" b="1" dirty="0">
                <a:solidFill>
                  <a:srgbClr val="FFFF00"/>
                </a:solidFill>
                <a:effectLst/>
                <a:latin typeface="Times New Roman" panose="02020603050405020304" pitchFamily="18" charset="0"/>
                <a:cs typeface="Times New Roman" panose="02020603050405020304" pitchFamily="18" charset="0"/>
              </a:rPr>
              <a:t>--equivalent statements</a:t>
            </a: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sensitiviy_list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process(add1, add2)</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--sensitivity list</a:t>
            </a:r>
          </a:p>
          <a:p>
            <a:br>
              <a:rPr lang="en-US" sz="1200" b="1" dirty="0">
                <a:solidFill>
                  <a:schemeClr val="bg1"/>
                </a:solidFill>
                <a:effectLst/>
                <a:latin typeface="Times New Roman" panose="02020603050405020304" pitchFamily="18" charset="0"/>
                <a:cs typeface="Times New Roman" panose="02020603050405020304" pitchFamily="18" charset="0"/>
              </a:rPr>
            </a:b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wait on add1, add2;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--wait statement</a:t>
            </a:r>
          </a:p>
          <a:p>
            <a:endParaRPr lang="tr-TR" sz="12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6658425" y="705563"/>
            <a:ext cx="5783120" cy="5816977"/>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Assertion</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in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stim_proc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x"0000_1234";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x"9000_1234";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x"4000_0000";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Concurrent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x"8000_0000")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report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Invalid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access</a:t>
            </a:r>
            <a:r>
              <a:rPr lang="tr-TR" sz="1200" b="1" dirty="0">
                <a:solidFill>
                  <a:schemeClr val="bg1"/>
                </a:solidFill>
                <a:effectLst/>
                <a:latin typeface="Times New Roman" panose="02020603050405020304" pitchFamily="18" charset="0"/>
                <a:cs typeface="Times New Roman" panose="02020603050405020304" pitchFamily="18" charset="0"/>
              </a:rPr>
              <a:t>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&amp; </a:t>
            </a:r>
            <a:r>
              <a:rPr lang="tr-TR" sz="1200" b="1" dirty="0" err="1">
                <a:solidFill>
                  <a:schemeClr val="bg1"/>
                </a:solidFill>
                <a:effectLst/>
                <a:latin typeface="Times New Roman" panose="02020603050405020304" pitchFamily="18" charset="0"/>
                <a:cs typeface="Times New Roman" panose="02020603050405020304" pitchFamily="18" charset="0"/>
              </a:rPr>
              <a:t>to_string</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severity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warning</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
        <p:nvSpPr>
          <p:cNvPr id="2" name="Content Placeholder 2">
            <a:extLst>
              <a:ext uri="{FF2B5EF4-FFF2-40B4-BE49-F238E27FC236}">
                <a16:creationId xmlns:a16="http://schemas.microsoft.com/office/drawing/2014/main" id="{4B2D3797-6D57-3034-FAAB-2C641BF1728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63230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1282262" y="651639"/>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-Component </a:t>
            </a:r>
            <a:r>
              <a:rPr lang="tr-TR" sz="1200" b="1" dirty="0" err="1">
                <a:solidFill>
                  <a:srgbClr val="FFFF00"/>
                </a:solidFill>
                <a:latin typeface="Times New Roman" panose="02020603050405020304" pitchFamily="18" charset="0"/>
                <a:cs typeface="Times New Roman" panose="02020603050405020304" pitchFamily="18" charset="0"/>
              </a:rPr>
              <a:t>Instantiation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126618" y="651639"/>
            <a:ext cx="5783120" cy="544764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Entity</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Instantiation</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and</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Generate</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full_adder1 is</a:t>
            </a:r>
          </a:p>
          <a:p>
            <a:r>
              <a:rPr lang="tr-TR" sz="1200" b="1" dirty="0">
                <a:solidFill>
                  <a:schemeClr val="bg1"/>
                </a:solidFill>
                <a:effectLst/>
                <a:latin typeface="Times New Roman" panose="02020603050405020304" pitchFamily="18" charset="0"/>
                <a:cs typeface="Times New Roman" panose="02020603050405020304" pitchFamily="18" charset="0"/>
              </a:rPr>
              <a:t>  Port (a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b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full_adder1;</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full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code</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instantiate_adders</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i in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statement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adder_bit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work.full_adder1</a:t>
            </a: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 &gt; a(i), b = &gt; b(i),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(i),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FF434763-CAC2-6B5A-0EB3-612369FF0E8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2025438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7976B3-DFF5-DCDB-5824-12D07E4FE64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FB9DC69-823F-A80E-600F-C09ABC71FC4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12</a:t>
            </a:r>
            <a:r>
              <a:rPr lang="en-US" sz="2800" b="1" dirty="0">
                <a:solidFill>
                  <a:srgbClr val="FF0000"/>
                </a:solidFill>
              </a:rPr>
              <a:t>. </a:t>
            </a:r>
            <a:r>
              <a:rPr lang="tr-TR" sz="2800" b="1" dirty="0" err="1">
                <a:solidFill>
                  <a:srgbClr val="FF0000"/>
                </a:solidFill>
              </a:rPr>
              <a:t>Scope</a:t>
            </a:r>
            <a:r>
              <a:rPr lang="tr-TR" sz="2800" b="1" dirty="0">
                <a:solidFill>
                  <a:srgbClr val="FF0000"/>
                </a:solidFill>
              </a:rPr>
              <a:t> and </a:t>
            </a:r>
            <a:r>
              <a:rPr lang="tr-TR" sz="2800" b="1" dirty="0" err="1">
                <a:solidFill>
                  <a:srgbClr val="FF0000"/>
                </a:solidFill>
              </a:rPr>
              <a:t>vısıbılıty</a:t>
            </a:r>
            <a:endParaRPr lang="en-US" sz="2800" b="1" dirty="0">
              <a:solidFill>
                <a:srgbClr val="FF0000"/>
              </a:solidFill>
            </a:endParaRPr>
          </a:p>
        </p:txBody>
      </p:sp>
      <p:sp>
        <p:nvSpPr>
          <p:cNvPr id="9" name="Content Placeholder 2">
            <a:extLst>
              <a:ext uri="{FF2B5EF4-FFF2-40B4-BE49-F238E27FC236}">
                <a16:creationId xmlns:a16="http://schemas.microsoft.com/office/drawing/2014/main" id="{BE31C896-E90C-2C71-380C-37EFAC4651DD}"/>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12.1 </a:t>
            </a:r>
            <a:r>
              <a:rPr lang="tr-TR" b="1" dirty="0" err="1">
                <a:solidFill>
                  <a:schemeClr val="bg1"/>
                </a:solidFill>
              </a:rPr>
              <a:t>Declerative</a:t>
            </a:r>
            <a:r>
              <a:rPr lang="tr-TR" b="1" dirty="0">
                <a:solidFill>
                  <a:schemeClr val="bg1"/>
                </a:solidFill>
              </a:rPr>
              <a:t> Region </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.2 </a:t>
            </a:r>
            <a:r>
              <a:rPr lang="en-US" b="1" dirty="0">
                <a:solidFill>
                  <a:schemeClr val="bg1"/>
                </a:solidFill>
              </a:rPr>
              <a:t>S</a:t>
            </a:r>
            <a:r>
              <a:rPr lang="tr-TR" b="1" dirty="0" err="1">
                <a:solidFill>
                  <a:schemeClr val="bg1"/>
                </a:solidFill>
              </a:rPr>
              <a:t>cope</a:t>
            </a:r>
            <a:r>
              <a:rPr lang="tr-TR" b="1" dirty="0">
                <a:solidFill>
                  <a:schemeClr val="bg1"/>
                </a:solidFill>
              </a:rPr>
              <a:t> of </a:t>
            </a:r>
            <a:r>
              <a:rPr lang="tr-TR" b="1" dirty="0" err="1">
                <a:solidFill>
                  <a:schemeClr val="bg1"/>
                </a:solidFill>
              </a:rPr>
              <a:t>Decleration</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.3 </a:t>
            </a:r>
            <a:r>
              <a:rPr lang="tr-TR" b="1" dirty="0" err="1">
                <a:solidFill>
                  <a:schemeClr val="bg1"/>
                </a:solidFill>
              </a:rPr>
              <a:t>Visibility</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12</a:t>
            </a:r>
            <a:r>
              <a:rPr lang="en-US" b="1" dirty="0">
                <a:solidFill>
                  <a:srgbClr val="FF0000"/>
                </a:solidFill>
              </a:rPr>
              <a:t>.4 </a:t>
            </a:r>
            <a:r>
              <a:rPr lang="tr-TR" b="1" dirty="0">
                <a:solidFill>
                  <a:schemeClr val="bg1"/>
                </a:solidFill>
              </a:rPr>
              <a:t>Use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12</a:t>
            </a:r>
            <a:r>
              <a:rPr lang="en-US" b="1" dirty="0">
                <a:solidFill>
                  <a:srgbClr val="FF0000"/>
                </a:solidFill>
              </a:rPr>
              <a:t>.5 </a:t>
            </a:r>
            <a:r>
              <a:rPr lang="tr-TR" b="1" dirty="0" err="1">
                <a:solidFill>
                  <a:schemeClr val="bg1"/>
                </a:solidFill>
              </a:rPr>
              <a:t>The</a:t>
            </a:r>
            <a:r>
              <a:rPr lang="tr-TR" b="1" dirty="0">
                <a:solidFill>
                  <a:schemeClr val="bg1"/>
                </a:solidFill>
              </a:rPr>
              <a:t> Context of </a:t>
            </a:r>
            <a:r>
              <a:rPr lang="tr-TR" b="1" dirty="0" err="1">
                <a:solidFill>
                  <a:schemeClr val="bg1"/>
                </a:solidFill>
              </a:rPr>
              <a:t>Overload</a:t>
            </a:r>
            <a:r>
              <a:rPr lang="tr-TR" b="1" dirty="0">
                <a:solidFill>
                  <a:schemeClr val="bg1"/>
                </a:solidFill>
              </a:rPr>
              <a:t> </a:t>
            </a:r>
            <a:r>
              <a:rPr lang="tr-TR" b="1" dirty="0" err="1">
                <a:solidFill>
                  <a:schemeClr val="bg1"/>
                </a:solidFill>
              </a:rPr>
              <a:t>Resolution</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7EBD6155-17BB-05E3-A373-ACB86A67A150}"/>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B13F79F2-0ABA-DBD6-F7C5-E8AB0FC9871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1708909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D1B24EC-30A5-5E12-209F-28532F7E1D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3020AD4-A05A-A292-8F39-FA84B71CA714}"/>
              </a:ext>
            </a:extLst>
          </p:cNvPr>
          <p:cNvSpPr>
            <a:spLocks noGrp="1"/>
          </p:cNvSpPr>
          <p:nvPr>
            <p:ph idx="1"/>
          </p:nvPr>
        </p:nvSpPr>
        <p:spPr>
          <a:xfrm>
            <a:off x="0" y="579577"/>
            <a:ext cx="7787553" cy="6159397"/>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a:t>
            </a:r>
            <a:r>
              <a:rPr lang="en-US" b="1" dirty="0">
                <a:solidFill>
                  <a:schemeClr val="bg1"/>
                </a:solidFill>
                <a:latin typeface="Times New Roman" panose="02020603050405020304" pitchFamily="18" charset="0"/>
                <a:cs typeface="Times New Roman" panose="02020603050405020304" pitchFamily="18" charset="0"/>
              </a:rPr>
              <a:t>eclarative region </a:t>
            </a:r>
            <a:r>
              <a:rPr lang="en-US" dirty="0">
                <a:solidFill>
                  <a:schemeClr val="bg1"/>
                </a:solidFill>
                <a:latin typeface="Times New Roman" panose="02020603050405020304" pitchFamily="18" charset="0"/>
                <a:cs typeface="Times New Roman" panose="02020603050405020304" pitchFamily="18" charset="0"/>
              </a:rPr>
              <a:t>in VHDL is a text area where declarations and definitions are valid</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Entity and its associated architecture body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Subprograms (procedures/functions) and their bodies</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Packages and their bodies (if any)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Process, block, loop, and generate statement</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belong to the innermost region where they are defined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the architecture body are not affected by the scope outside their own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Root Declarative Region:</a:t>
            </a:r>
            <a:r>
              <a:rPr lang="en-US" dirty="0">
                <a:solidFill>
                  <a:schemeClr val="bg1"/>
                </a:solidFill>
                <a:latin typeface="Times New Roman" panose="02020603050405020304" pitchFamily="18" charset="0"/>
                <a:cs typeface="Times New Roman" panose="02020603050405020304" pitchFamily="18" charset="0"/>
              </a:rPr>
              <a:t> The top-level region of each design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Declarative Region:</a:t>
            </a:r>
            <a:r>
              <a:rPr lang="en-US" dirty="0">
                <a:solidFill>
                  <a:schemeClr val="bg1"/>
                </a:solidFill>
                <a:latin typeface="Times New Roman" panose="02020603050405020304" pitchFamily="18" charset="0"/>
                <a:cs typeface="Times New Roman" panose="02020603050405020304" pitchFamily="18" charset="0"/>
              </a:rPr>
              <a:t> Defined for each design library, encompassing all units within the library</a:t>
            </a: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170B22D-784C-1F24-21A1-E29BCC6F2C8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DECLERATIVE REGION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473B474F-7D62-FCB6-4D63-D7F6235CF7D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Content Placeholder 2">
            <a:extLst>
              <a:ext uri="{FF2B5EF4-FFF2-40B4-BE49-F238E27FC236}">
                <a16:creationId xmlns:a16="http://schemas.microsoft.com/office/drawing/2014/main" id="{6C504FD1-AC5F-B35D-AE2A-1378F8192639}"/>
              </a:ext>
            </a:extLst>
          </p:cNvPr>
          <p:cNvSpPr txBox="1">
            <a:spLocks/>
          </p:cNvSpPr>
          <p:nvPr/>
        </p:nvSpPr>
        <p:spPr>
          <a:xfrm>
            <a:off x="7431932" y="577282"/>
            <a:ext cx="4760068" cy="615939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library ieee;</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use ieee.std_logic_1164.all;</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entity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entity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myentity;</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architecture behavioral of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architecture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process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behavioral;</a:t>
            </a:r>
          </a:p>
          <a:p>
            <a:pPr marL="914400" lvl="2"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cxnSp>
        <p:nvCxnSpPr>
          <p:cNvPr id="5" name="Düz Bağlayıcı 4">
            <a:extLst>
              <a:ext uri="{FF2B5EF4-FFF2-40B4-BE49-F238E27FC236}">
                <a16:creationId xmlns:a16="http://schemas.microsoft.com/office/drawing/2014/main" id="{7FE92749-4AC4-8347-BC40-F99BE50452DD}"/>
              </a:ext>
            </a:extLst>
          </p:cNvPr>
          <p:cNvCxnSpPr>
            <a:cxnSpLocks/>
          </p:cNvCxnSpPr>
          <p:nvPr/>
        </p:nvCxnSpPr>
        <p:spPr>
          <a:xfrm>
            <a:off x="8060043" y="454905"/>
            <a:ext cx="0" cy="61942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4543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DAC312-E681-54ED-EF7D-34DC5FBBDCFA}"/>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9DE16D5-8305-8440-A931-F12170A364A0}"/>
              </a:ext>
            </a:extLst>
          </p:cNvPr>
          <p:cNvSpPr>
            <a:spLocks noGrp="1"/>
          </p:cNvSpPr>
          <p:nvPr>
            <p:ph idx="1"/>
          </p:nvPr>
        </p:nvSpPr>
        <p:spPr>
          <a:xfrm>
            <a:off x="642026" y="510976"/>
            <a:ext cx="11071676" cy="6435080"/>
          </a:xfrm>
        </p:spPr>
        <p:txBody>
          <a:bodyPr>
            <a:noAutofit/>
          </a:body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portion of code where a declaration or named entity is valid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defines the usage area of the declaration or entity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starts from the declaration and extends to the end of the innermost declarative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scope of an </a:t>
            </a: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limited to its internal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a:t>
            </a:r>
            <a:r>
              <a:rPr lang="tr-TR" b="1" dirty="0">
                <a:solidFill>
                  <a:schemeClr val="bg1"/>
                </a:solidFill>
                <a:latin typeface="Times New Roman" panose="02020603050405020304" pitchFamily="18" charset="0"/>
                <a:cs typeface="Times New Roman" panose="02020603050405020304" pitchFamily="18" charset="0"/>
              </a:rPr>
              <a:t>p</a:t>
            </a:r>
            <a:r>
              <a:rPr lang="en-US" b="1" dirty="0">
                <a:solidFill>
                  <a:schemeClr val="bg1"/>
                </a:solidFill>
                <a:latin typeface="Times New Roman" panose="02020603050405020304" pitchFamily="18" charset="0"/>
                <a:cs typeface="Times New Roman" panose="02020603050405020304" pitchFamily="18" charset="0"/>
              </a:rPr>
              <a:t>ackage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r</a:t>
            </a:r>
            <a:r>
              <a:rPr lang="en-US" b="1" dirty="0">
                <a:solidFill>
                  <a:schemeClr val="bg1"/>
                </a:solidFill>
                <a:latin typeface="Times New Roman" panose="02020603050405020304" pitchFamily="18" charset="0"/>
                <a:cs typeface="Times New Roman" panose="02020603050405020304" pitchFamily="18" charset="0"/>
              </a:rPr>
              <a:t>ecord type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s</a:t>
            </a:r>
            <a:r>
              <a:rPr lang="en-US" b="1" dirty="0">
                <a:solidFill>
                  <a:schemeClr val="bg1"/>
                </a:solidFill>
                <a:latin typeface="Times New Roman" panose="02020603050405020304" pitchFamily="18" charset="0"/>
                <a:cs typeface="Times New Roman" panose="02020603050405020304" pitchFamily="18" charset="0"/>
              </a:rPr>
              <a:t>ubprogram parameters</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g</a:t>
            </a:r>
            <a:r>
              <a:rPr lang="en-US" b="1" dirty="0">
                <a:solidFill>
                  <a:schemeClr val="bg1"/>
                </a:solidFill>
                <a:latin typeface="Times New Roman" panose="02020603050405020304" pitchFamily="18" charset="0"/>
                <a:cs typeface="Times New Roman" panose="02020603050405020304" pitchFamily="18" charset="0"/>
              </a:rPr>
              <a:t>enerics</a:t>
            </a:r>
            <a:r>
              <a:rPr lang="tr-TR" b="1" dirty="0">
                <a:solidFill>
                  <a:schemeClr val="bg1"/>
                </a:solidFill>
                <a:latin typeface="Times New Roman" panose="02020603050405020304" pitchFamily="18" charset="0"/>
                <a:cs typeface="Times New Roman" panose="02020603050405020304" pitchFamily="18" charset="0"/>
              </a:rPr>
              <a:t> and p</a:t>
            </a:r>
            <a:r>
              <a:rPr lang="en-US" b="1" dirty="0">
                <a:solidFill>
                  <a:schemeClr val="bg1"/>
                </a:solidFill>
                <a:latin typeface="Times New Roman" panose="02020603050405020304" pitchFamily="18" charset="0"/>
                <a:cs typeface="Times New Roman" panose="02020603050405020304" pitchFamily="18" charset="0"/>
              </a:rPr>
              <a:t>orts</a:t>
            </a:r>
            <a:r>
              <a:rPr lang="en-US" dirty="0">
                <a:solidFill>
                  <a:schemeClr val="bg1"/>
                </a:solidFill>
                <a:latin typeface="Times New Roman" panose="02020603050405020304" pitchFamily="18" charset="0"/>
                <a:cs typeface="Times New Roman" panose="02020603050405020304" pitchFamily="18" charset="0"/>
              </a:rPr>
              <a:t> extend their scope to the enclosing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included in the scope of its associated </a:t>
            </a:r>
            <a:r>
              <a:rPr lang="en-US" b="1" dirty="0">
                <a:solidFill>
                  <a:schemeClr val="bg1"/>
                </a:solidFill>
                <a:latin typeface="Times New Roman" panose="02020603050405020304" pitchFamily="18" charset="0"/>
                <a:cs typeface="Times New Roman" panose="02020603050405020304" pitchFamily="18" charset="0"/>
              </a:rPr>
              <a:t>Entity</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Block configurations</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Library declarations</a:t>
            </a:r>
            <a:r>
              <a:rPr lang="en-US" dirty="0">
                <a:solidFill>
                  <a:schemeClr val="bg1"/>
                </a:solidFill>
                <a:latin typeface="Times New Roman" panose="02020603050405020304" pitchFamily="18" charset="0"/>
                <a:cs typeface="Times New Roman" panose="02020603050405020304" pitchFamily="18" charset="0"/>
              </a:rPr>
              <a:t> can extend the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PSL verification units</a:t>
            </a:r>
            <a:r>
              <a:rPr lang="en-US" dirty="0">
                <a:solidFill>
                  <a:schemeClr val="bg1"/>
                </a:solidFill>
                <a:latin typeface="Times New Roman" panose="02020603050405020304" pitchFamily="18" charset="0"/>
                <a:cs typeface="Times New Roman" panose="02020603050405020304" pitchFamily="18" charset="0"/>
              </a:rPr>
              <a:t> can be linked to extend the scope into verification structures.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E21F408-0FF4-3D08-C880-9190CEC70E7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SCOPE OF DECLERATIONS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4520945-3360-0AF7-7C92-D58972B7E4FF}"/>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120467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0BD45BD-CFC0-315A-F4AA-58FC467D88DB}"/>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F31319C-6FA6-48C0-68BC-4FB3A1676923}"/>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949B958B-378F-BE44-9921-369DF545C246}"/>
              </a:ext>
            </a:extLst>
          </p:cNvPr>
          <p:cNvSpPr>
            <a:spLocks noGrp="1"/>
          </p:cNvSpPr>
          <p:nvPr>
            <p:ph idx="1"/>
          </p:nvPr>
        </p:nvSpPr>
        <p:spPr>
          <a:xfrm>
            <a:off x="246375" y="709356"/>
            <a:ext cx="6917268" cy="5837171"/>
          </a:xfrm>
        </p:spPr>
        <p:txBody>
          <a:bodyPr>
            <a:noAutofit/>
          </a:bodyPr>
          <a:lstStyle/>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library</a:t>
            </a:r>
            <a:r>
              <a:rPr lang="tr-TR" sz="12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IEEE.numeric_std.all</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entity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 of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procedure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inout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endParaRPr lang="en-GB"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endParaRPr lang="tr-TR" sz="900" b="1" dirty="0">
              <a:solidFill>
                <a:schemeClr val="bg1"/>
              </a:solidFill>
              <a:latin typeface="Times New Roman" panose="02020603050405020304" pitchFamily="18" charset="0"/>
              <a:cs typeface="Times New Roman" panose="02020603050405020304" pitchFamily="18" charset="0"/>
            </a:endParaRPr>
          </a:p>
        </p:txBody>
      </p:sp>
      <p:pic>
        <p:nvPicPr>
          <p:cNvPr id="4" name="Resim 3" descr="metin, ekran görüntüsü, sayı, numara, yazı tipi içeren bir resim&#10;&#10;Açıklama otomatik olarak oluşturuldu">
            <a:extLst>
              <a:ext uri="{FF2B5EF4-FFF2-40B4-BE49-F238E27FC236}">
                <a16:creationId xmlns:a16="http://schemas.microsoft.com/office/drawing/2014/main" id="{F429AB43-EA01-E6B0-B51C-56705E1BCE50}"/>
              </a:ext>
            </a:extLst>
          </p:cNvPr>
          <p:cNvPicPr>
            <a:picLocks noChangeAspect="1"/>
          </p:cNvPicPr>
          <p:nvPr/>
        </p:nvPicPr>
        <p:blipFill>
          <a:blip r:embed="rId3"/>
          <a:stretch>
            <a:fillRect/>
          </a:stretch>
        </p:blipFill>
        <p:spPr>
          <a:xfrm>
            <a:off x="7819626" y="3115897"/>
            <a:ext cx="4372374" cy="3729105"/>
          </a:xfrm>
          <a:prstGeom prst="rect">
            <a:avLst/>
          </a:prstGeom>
        </p:spPr>
      </p:pic>
      <p:sp>
        <p:nvSpPr>
          <p:cNvPr id="3" name="İçerik Yer Tutucusu 6">
            <a:extLst>
              <a:ext uri="{FF2B5EF4-FFF2-40B4-BE49-F238E27FC236}">
                <a16:creationId xmlns:a16="http://schemas.microsoft.com/office/drawing/2014/main" id="{98C5010E-EAD6-B77B-7726-4094BD31C099}"/>
              </a:ext>
            </a:extLst>
          </p:cNvPr>
          <p:cNvSpPr txBox="1">
            <a:spLocks/>
          </p:cNvSpPr>
          <p:nvPr/>
        </p:nvSpPr>
        <p:spPr>
          <a:xfrm>
            <a:off x="3977615" y="709355"/>
            <a:ext cx="6917268" cy="58371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 reset = '1'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others</a:t>
            </a:r>
            <a:r>
              <a:rPr lang="tr-TR" sz="1200" b="1" dirty="0">
                <a:solidFill>
                  <a:schemeClr val="bg1"/>
                </a:solidFill>
                <a:latin typeface="Times New Roman" panose="02020603050405020304" pitchFamily="18" charset="0"/>
                <a:cs typeface="Times New Roman" panose="02020603050405020304" pitchFamily="18" charset="0"/>
              </a:rPr>
              <a:t> =&gt; '0');</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elsif</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rising_edge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std_logic_vector</a:t>
            </a:r>
            <a:r>
              <a:rPr lang="tr-TR" sz="1200" b="1" dirty="0">
                <a:solidFill>
                  <a:schemeClr val="bg1"/>
                </a:solidFill>
                <a:latin typeface="Times New Roman" panose="02020603050405020304" pitchFamily="18" charset="0"/>
                <a:cs typeface="Times New Roman" panose="02020603050405020304" pitchFamily="18" charset="0"/>
              </a:rPr>
              <a:t>(7 </a:t>
            </a:r>
            <a:r>
              <a:rPr lang="tr-TR" sz="1200" b="1" dirty="0" err="1">
                <a:solidFill>
                  <a:schemeClr val="bg1"/>
                </a:solidFill>
                <a:latin typeface="Times New Roman" panose="02020603050405020304" pitchFamily="18" charset="0"/>
                <a:cs typeface="Times New Roman" panose="02020603050405020304" pitchFamily="18" charset="0"/>
              </a:rPr>
              <a:t>downto</a:t>
            </a:r>
            <a:r>
              <a:rPr lang="tr-TR" sz="1200" b="1" dirty="0">
                <a:solidFill>
                  <a:schemeClr val="bg1"/>
                </a:solidFill>
                <a:latin typeface="Times New Roman" panose="02020603050405020304" pitchFamily="18" charset="0"/>
                <a:cs typeface="Times New Roman" panose="02020603050405020304" pitchFamily="18" charset="0"/>
              </a:rPr>
              <a:t> 0);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&lt;=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47551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60B7151-BAB1-C090-022E-193DEF0F5B1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2029741-9BA2-6166-3F78-AFFC11737F8D}"/>
              </a:ext>
            </a:extLst>
          </p:cNvPr>
          <p:cNvSpPr>
            <a:spLocks noGrp="1"/>
          </p:cNvSpPr>
          <p:nvPr>
            <p:ph idx="1"/>
          </p:nvPr>
        </p:nvSpPr>
        <p:spPr>
          <a:xfrm>
            <a:off x="642026" y="510976"/>
            <a:ext cx="11071676" cy="6435080"/>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Visibility</a:t>
            </a:r>
            <a:r>
              <a:rPr lang="en-US" dirty="0">
                <a:solidFill>
                  <a:schemeClr val="bg1"/>
                </a:solidFill>
                <a:latin typeface="Times New Roman" panose="02020603050405020304" pitchFamily="18" charset="0"/>
                <a:cs typeface="Times New Roman" panose="02020603050405020304" pitchFamily="18" charset="0"/>
              </a:rPr>
              <a:t> determines the area where elements of a declaration are valid. A declaration can only be used within its </a:t>
            </a:r>
            <a:r>
              <a:rPr lang="en-US" b="1" dirty="0">
                <a:solidFill>
                  <a:schemeClr val="bg1"/>
                </a:solidFill>
                <a:latin typeface="Times New Roman" panose="02020603050405020304" pitchFamily="18" charset="0"/>
                <a:cs typeface="Times New Roman" panose="02020603050405020304" pitchFamily="18" charset="0"/>
              </a:rPr>
              <a:t>visible scop</a:t>
            </a:r>
            <a:r>
              <a:rPr lang="tr-TR" b="1" dirty="0">
                <a:solidFill>
                  <a:schemeClr val="bg1"/>
                </a:solidFill>
                <a:latin typeface="Times New Roman" panose="02020603050405020304" pitchFamily="18" charset="0"/>
                <a:cs typeface="Times New Roman" panose="02020603050405020304" pitchFamily="18" charset="0"/>
              </a:rPr>
              <a:t>e</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a:p>
            <a:pPr lvl="1"/>
            <a:r>
              <a:rPr lang="en-US" dirty="0">
                <a:solidFill>
                  <a:schemeClr val="bg1"/>
                </a:solidFill>
                <a:latin typeface="Times New Roman" panose="02020603050405020304" pitchFamily="18" charset="0"/>
                <a:cs typeface="Times New Roman" panose="02020603050405020304" pitchFamily="18" charset="0"/>
              </a:rPr>
              <a:t>Multiple declarations with the same name can be made, and the visibility rules determine which declaration is valid</a:t>
            </a: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Component configuration</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block configuration</a:t>
            </a:r>
            <a:r>
              <a:rPr lang="en-US" dirty="0">
                <a:solidFill>
                  <a:schemeClr val="bg1"/>
                </a:solidFill>
                <a:latin typeface="Times New Roman" panose="02020603050405020304" pitchFamily="18" charset="0"/>
                <a:cs typeface="Times New Roman" panose="02020603050405020304" pitchFamily="18" charset="0"/>
              </a:rPr>
              <a:t> declarations can become </a:t>
            </a:r>
            <a:r>
              <a:rPr lang="en-US" b="1" dirty="0">
                <a:solidFill>
                  <a:schemeClr val="bg1"/>
                </a:solidFill>
                <a:latin typeface="Times New Roman" panose="02020603050405020304" pitchFamily="18" charset="0"/>
                <a:cs typeface="Times New Roman" panose="02020603050405020304" pitchFamily="18" charset="0"/>
              </a:rPr>
              <a:t>visible by selection</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clauses</a:t>
            </a:r>
            <a:r>
              <a:rPr lang="en-US" dirty="0">
                <a:solidFill>
                  <a:schemeClr val="bg1"/>
                </a:solidFill>
                <a:latin typeface="Times New Roman" panose="02020603050405020304" pitchFamily="18" charset="0"/>
                <a:cs typeface="Times New Roman" panose="02020603050405020304" pitchFamily="18" charset="0"/>
              </a:rPr>
              <a:t> modify the visibility of declarations. </a:t>
            </a:r>
            <a:r>
              <a:rPr lang="en-US" b="1" dirty="0">
                <a:solidFill>
                  <a:schemeClr val="bg1"/>
                </a:solidFill>
                <a:latin typeface="Times New Roman" panose="02020603050405020304" pitchFamily="18" charset="0"/>
                <a:cs typeface="Times New Roman" panose="02020603050405020304" pitchFamily="18" charset="0"/>
              </a:rPr>
              <a:t>Hiding</a:t>
            </a:r>
            <a:r>
              <a:rPr lang="en-US" dirty="0">
                <a:solidFill>
                  <a:schemeClr val="bg1"/>
                </a:solidFill>
                <a:latin typeface="Times New Roman" panose="02020603050405020304" pitchFamily="18" charset="0"/>
                <a:cs typeface="Times New Roman" panose="02020603050405020304" pitchFamily="18" charset="0"/>
              </a:rPr>
              <a:t> conceals the same-named declarations from the outer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An identifier cannot be used at the beginning of a declaration; it is valid only after the declaration end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02B07E-FF91-2C67-E34F-553EA0CDF51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VISIBILITY</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BF583C-46D2-CBCA-CA27-4E7959A97E59}"/>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TextBox 3">
            <a:extLst>
              <a:ext uri="{FF2B5EF4-FFF2-40B4-BE49-F238E27FC236}">
                <a16:creationId xmlns:a16="http://schemas.microsoft.com/office/drawing/2014/main" id="{624FF78A-F015-6A66-9444-DA8D5EEAECF4}"/>
              </a:ext>
            </a:extLst>
          </p:cNvPr>
          <p:cNvSpPr txBox="1"/>
          <p:nvPr/>
        </p:nvSpPr>
        <p:spPr>
          <a:xfrm>
            <a:off x="5270090" y="5791538"/>
            <a:ext cx="6920741" cy="1015663"/>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procedure P (X: P);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 </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 Q (X: real := Q) return 0;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procedure R (R: real); -- </a:t>
            </a:r>
            <a:r>
              <a:rPr lang="tr-TR" sz="2000" dirty="0">
                <a:solidFill>
                  <a:schemeClr val="bg1"/>
                </a:solidFill>
                <a:latin typeface="Times New Roman" panose="02020603050405020304" pitchFamily="18" charset="0"/>
                <a:cs typeface="Times New Roman" panose="02020603050405020304" pitchFamily="18" charset="0"/>
              </a:rPr>
              <a:t>l</a:t>
            </a:r>
            <a:r>
              <a:rPr lang="en-US" sz="2000" dirty="0">
                <a:solidFill>
                  <a:schemeClr val="bg1"/>
                </a:solidFill>
                <a:latin typeface="Times New Roman" panose="02020603050405020304" pitchFamily="18" charset="0"/>
                <a:cs typeface="Times New Roman" panose="02020603050405020304" pitchFamily="18" charset="0"/>
              </a:rPr>
              <a:t>egal (although perhaps confusing)</a:t>
            </a:r>
          </a:p>
        </p:txBody>
      </p:sp>
      <p:sp>
        <p:nvSpPr>
          <p:cNvPr id="7" name="TextBox 6">
            <a:extLst>
              <a:ext uri="{FF2B5EF4-FFF2-40B4-BE49-F238E27FC236}">
                <a16:creationId xmlns:a16="http://schemas.microsoft.com/office/drawing/2014/main" id="{084F339F-C8E7-769F-2394-71C2490BADB4}"/>
              </a:ext>
            </a:extLst>
          </p:cNvPr>
          <p:cNvSpPr txBox="1"/>
          <p:nvPr/>
        </p:nvSpPr>
        <p:spPr>
          <a:xfrm>
            <a:off x="1272724" y="5791538"/>
            <a:ext cx="4149766" cy="707886"/>
          </a:xfrm>
          <a:prstGeom prst="rect">
            <a:avLst/>
          </a:prstGeom>
          <a:noFill/>
        </p:spPr>
        <p:txBody>
          <a:bodyPr wrap="square" rtlCol="0">
            <a:spAutoFit/>
          </a:bodyPr>
          <a:lstStyle/>
          <a:p>
            <a:r>
              <a:rPr lang="fr-FR" sz="2000" dirty="0">
                <a:solidFill>
                  <a:schemeClr val="bg1"/>
                </a:solidFill>
                <a:latin typeface="Times New Roman" panose="02020603050405020304" pitchFamily="18" charset="0"/>
                <a:cs typeface="Times New Roman" panose="02020603050405020304" pitchFamily="18" charset="0"/>
              </a:rPr>
              <a:t>constant k: integer := k*k; -- illegal constant t: t; </a:t>
            </a:r>
            <a:r>
              <a:rPr lang="tr-TR" sz="2000" dirty="0">
                <a:solidFill>
                  <a:schemeClr val="bg1"/>
                </a:solidFill>
                <a:latin typeface="Times New Roman" panose="02020603050405020304" pitchFamily="18" charset="0"/>
                <a:cs typeface="Times New Roman" panose="02020603050405020304" pitchFamily="18" charset="0"/>
              </a:rPr>
              <a:t>				</a:t>
            </a:r>
            <a:r>
              <a:rPr lang="fr-FR" sz="2000" dirty="0">
                <a:solidFill>
                  <a:schemeClr val="bg1"/>
                </a:solidFill>
                <a:latin typeface="Times New Roman" panose="02020603050405020304" pitchFamily="18" charset="0"/>
                <a:cs typeface="Times New Roman" panose="02020603050405020304" pitchFamily="18" charset="0"/>
              </a:rPr>
              <a:t>-- illegal</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6452978"/>
      </p:ext>
    </p:extLst>
  </p:cSld>
  <p:clrMapOvr>
    <a:masterClrMapping/>
  </p:clrMapOvr>
  <p:extLst>
    <p:ext uri="{6950BFC3-D8DA-4A85-94F7-54DA5524770B}">
      <p188:commentRel xmlns:p188="http://schemas.microsoft.com/office/powerpoint/2018/8/main" r:id="rId2"/>
    </p:ext>
  </p:extLs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8DD4C1C-8335-03DE-3FE3-21DAD6B7F2A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AE24372-C615-CD69-7E57-46CDBD73CF1F}"/>
              </a:ext>
            </a:extLst>
          </p:cNvPr>
          <p:cNvSpPr>
            <a:spLocks noGrp="1"/>
          </p:cNvSpPr>
          <p:nvPr>
            <p:ph idx="1"/>
          </p:nvPr>
        </p:nvSpPr>
        <p:spPr>
          <a:xfrm>
            <a:off x="642026" y="510976"/>
            <a:ext cx="10535055" cy="5413169"/>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a:t>
            </a:r>
            <a:r>
              <a:rPr lang="en-US" dirty="0">
                <a:solidFill>
                  <a:schemeClr val="bg1"/>
                </a:solidFill>
                <a:latin typeface="Times New Roman" panose="02020603050405020304" pitchFamily="18" charset="0"/>
                <a:cs typeface="Times New Roman" panose="02020603050405020304" pitchFamily="18" charset="0"/>
              </a:rPr>
              <a:t> makes declarations in a package or library directly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Using </a:t>
            </a:r>
            <a:r>
              <a:rPr lang="tr-TR" b="1" dirty="0">
                <a:solidFill>
                  <a:schemeClr val="bg1"/>
                </a:solidFill>
                <a:latin typeface="Times New Roman" panose="02020603050405020304" pitchFamily="18" charset="0"/>
                <a:cs typeface="Times New Roman" panose="02020603050405020304" pitchFamily="18" charset="0"/>
              </a:rPr>
              <a:t>a</a:t>
            </a:r>
            <a:r>
              <a:rPr lang="en-US" b="1" dirty="0">
                <a:solidFill>
                  <a:schemeClr val="bg1"/>
                </a:solidFill>
                <a:latin typeface="Times New Roman" panose="02020603050405020304" pitchFamily="18" charset="0"/>
                <a:cs typeface="Times New Roman" panose="02020603050405020304" pitchFamily="18" charset="0"/>
              </a:rPr>
              <a:t>ll</a:t>
            </a:r>
            <a:r>
              <a:rPr lang="en-US" dirty="0">
                <a:solidFill>
                  <a:schemeClr val="bg1"/>
                </a:solidFill>
                <a:latin typeface="Times New Roman" panose="02020603050405020304" pitchFamily="18" charset="0"/>
                <a:cs typeface="Times New Roman" panose="02020603050405020304" pitchFamily="18" charset="0"/>
              </a:rPr>
              <a:t> makes all declarations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can be hidden by homographs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In case of explicit and implicit homographs, only the explicit one is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in uninstantiated packages cannot be made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a:t>
            </a:r>
            <a:r>
              <a:rPr lang="tr-TR" sz="2000" dirty="0">
                <a:solidFill>
                  <a:schemeClr val="bg1"/>
                </a:solidFill>
                <a:latin typeface="Times New Roman" panose="02020603050405020304" pitchFamily="18" charset="0"/>
                <a:cs typeface="Times New Roman" panose="02020603050405020304" pitchFamily="18" charset="0"/>
              </a:rPr>
              <a:t> IEEE</a:t>
            </a:r>
            <a:r>
              <a:rPr lang="en-US" sz="2000" dirty="0">
                <a:solidFill>
                  <a:schemeClr val="bg1"/>
                </a:solidFill>
                <a:latin typeface="Times New Roman" panose="02020603050405020304" pitchFamily="18" charset="0"/>
                <a:cs typeface="Times New Roman" panose="02020603050405020304" pitchFamily="18" charset="0"/>
              </a:rPr>
              <a:t>.std_logic_1164.all</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a:t>
            </a:r>
            <a:r>
              <a:rPr lang="tr-TR" sz="2000" dirty="0">
                <a:solidFill>
                  <a:schemeClr val="bg1"/>
                </a:solidFill>
                <a:latin typeface="Times New Roman" panose="02020603050405020304" pitchFamily="18" charset="0"/>
                <a:cs typeface="Times New Roman" panose="02020603050405020304" pitchFamily="18" charset="0"/>
              </a:rPr>
              <a:t>all</a:t>
            </a: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work.my_package.my_function</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7EC137E-E17F-F9CC-92A3-877B555951E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USE CLAUSES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04D8578-6784-A190-E97D-66AD85E9003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25863123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A39266A-5ACB-A36D-3CCC-8D13A7A64CD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9D378DB-1567-7EA0-5338-4860C7261DB4}"/>
              </a:ext>
            </a:extLst>
          </p:cNvPr>
          <p:cNvSpPr>
            <a:spLocks noGrp="1"/>
          </p:cNvSpPr>
          <p:nvPr>
            <p:ph idx="1"/>
          </p:nvPr>
        </p:nvSpPr>
        <p:spPr>
          <a:xfrm>
            <a:off x="642026" y="695808"/>
            <a:ext cx="10535055" cy="5179697"/>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Overloading</a:t>
            </a:r>
            <a:r>
              <a:rPr lang="en-US" dirty="0">
                <a:solidFill>
                  <a:schemeClr val="bg1"/>
                </a:solidFill>
                <a:latin typeface="Times New Roman" panose="02020603050405020304" pitchFamily="18" charset="0"/>
                <a:cs typeface="Times New Roman" panose="02020603050405020304" pitchFamily="18" charset="0"/>
              </a:rPr>
              <a:t> is when the same name or operator refers to different entities in different contexts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 Resolution</a:t>
            </a:r>
            <a:r>
              <a:rPr lang="en-US" dirty="0">
                <a:solidFill>
                  <a:schemeClr val="bg1"/>
                </a:solidFill>
                <a:latin typeface="Times New Roman" panose="02020603050405020304" pitchFamily="18" charset="0"/>
                <a:cs typeface="Times New Roman" panose="02020603050405020304" pitchFamily="18" charset="0"/>
              </a:rPr>
              <a:t> is the process used to select the correct meaning when multiple meanings are possible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tr-TR" b="1" dirty="0">
                <a:solidFill>
                  <a:schemeClr val="bg1"/>
                </a:solidFill>
                <a:latin typeface="Times New Roman" panose="02020603050405020304" pitchFamily="18" charset="0"/>
                <a:cs typeface="Times New Roman" panose="02020603050405020304" pitchFamily="18" charset="0"/>
              </a:rPr>
              <a:t>RULES</a:t>
            </a: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Compatibility between names, expressions,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Conformance between parameters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Selecting the correct entity based on the 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9761FC7-B1CF-6474-C689-9628B9CA7F1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THE CONTEXT OF OVERLOAD RESOLUTION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970DBD2-6DC2-4E98-FAB6-E347B08C65C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2285607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2227D4-50C4-05E6-9907-88092896872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71DD8F1-2CDA-1016-76E4-3A7F6D3F4F56}"/>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DESIGN UNITS AND THEIR ANALYSIS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973C1BE5-2C39-311E-D5A1-832828785A1E}"/>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13.1 </a:t>
            </a:r>
            <a:r>
              <a:rPr lang="tr-TR" b="1" dirty="0">
                <a:solidFill>
                  <a:schemeClr val="bg1"/>
                </a:solidFill>
              </a:rPr>
              <a:t>Design Units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.2 </a:t>
            </a:r>
            <a:r>
              <a:rPr lang="tr-TR" b="1" dirty="0">
                <a:solidFill>
                  <a:schemeClr val="bg1"/>
                </a:solidFill>
              </a:rPr>
              <a:t>Design Libraries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.3 </a:t>
            </a:r>
            <a:r>
              <a:rPr lang="tr-TR" b="1" dirty="0">
                <a:solidFill>
                  <a:schemeClr val="bg1"/>
                </a:solidFill>
              </a:rPr>
              <a:t>Context Declerations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13</a:t>
            </a:r>
            <a:r>
              <a:rPr lang="en-US" b="1" dirty="0">
                <a:solidFill>
                  <a:srgbClr val="FF0000"/>
                </a:solidFill>
              </a:rPr>
              <a:t>.4 </a:t>
            </a:r>
            <a:r>
              <a:rPr lang="tr-TR" b="1" dirty="0">
                <a:solidFill>
                  <a:schemeClr val="bg1"/>
                </a:solidFill>
              </a:rPr>
              <a:t>Context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13</a:t>
            </a:r>
            <a:r>
              <a:rPr lang="en-US" b="1" dirty="0">
                <a:solidFill>
                  <a:srgbClr val="FF0000"/>
                </a:solidFill>
              </a:rPr>
              <a:t>.5 </a:t>
            </a:r>
            <a:r>
              <a:rPr lang="tr-TR" b="1" dirty="0">
                <a:solidFill>
                  <a:schemeClr val="bg1"/>
                </a:solidFill>
              </a:rPr>
              <a:t>Order of Analysis</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28E543D8-9EE5-D93D-CC5F-C41103F28B61}"/>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2B119161-8564-2ABF-6C68-A5227206B872}"/>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4600999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24D6A0-388B-1D48-5762-9C9133DF0BF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F018BB3-9AA0-D491-2403-6FBBEA5BAC73}"/>
              </a:ext>
            </a:extLst>
          </p:cNvPr>
          <p:cNvSpPr>
            <a:spLocks noGrp="1"/>
          </p:cNvSpPr>
          <p:nvPr>
            <p:ph idx="1"/>
          </p:nvPr>
        </p:nvSpPr>
        <p:spPr>
          <a:xfrm>
            <a:off x="642026" y="695808"/>
            <a:ext cx="10535055" cy="2066847"/>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I</a:t>
            </a:r>
            <a:r>
              <a:rPr lang="en-US" dirty="0">
                <a:solidFill>
                  <a:schemeClr val="bg1"/>
                </a:solidFill>
                <a:latin typeface="Times New Roman" panose="02020603050405020304" pitchFamily="18" charset="0"/>
                <a:cs typeface="Times New Roman" panose="02020603050405020304" pitchFamily="18" charset="0"/>
              </a:rPr>
              <a:t>ndependently analyzed constructs that are added to the design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
            </a:r>
            <a:r>
              <a:rPr lang="en-US" dirty="0">
                <a:solidFill>
                  <a:schemeClr val="bg1"/>
                </a:solidFill>
                <a:latin typeface="Times New Roman" panose="02020603050405020304" pitchFamily="18" charset="0"/>
                <a:cs typeface="Times New Roman" panose="02020603050405020304" pitchFamily="18" charset="0"/>
              </a:rPr>
              <a:t>esign file consists of multiple design units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Primary Units</a:t>
            </a:r>
            <a:r>
              <a:rPr lang="en-US" dirty="0">
                <a:solidFill>
                  <a:schemeClr val="bg1"/>
                </a:solidFill>
                <a:latin typeface="Times New Roman" panose="02020603050405020304" pitchFamily="18" charset="0"/>
                <a:cs typeface="Times New Roman" panose="02020603050405020304" pitchFamily="18" charset="0"/>
              </a:rPr>
              <a:t>: Core structures like entity declarations, package declarations, and context declarations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Secondary Units</a:t>
            </a:r>
            <a:r>
              <a:rPr lang="en-US" dirty="0">
                <a:solidFill>
                  <a:schemeClr val="bg1"/>
                </a:solidFill>
                <a:latin typeface="Times New Roman" panose="02020603050405020304" pitchFamily="18" charset="0"/>
                <a:cs typeface="Times New Roman" panose="02020603050405020304" pitchFamily="18" charset="0"/>
              </a:rPr>
              <a:t>: Bodies of primary units, such as architecture bodies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DE71E18-6AE3-F871-B64B-D276EFFBF65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UNITS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1805E08-4FE1-2D90-0CD8-4F9B2DF62F4C}"/>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51D9890-1ADD-6FEE-EBE6-9957E6A57011}"/>
              </a:ext>
            </a:extLst>
          </p:cNvPr>
          <p:cNvSpPr txBox="1">
            <a:spLocks/>
          </p:cNvSpPr>
          <p:nvPr/>
        </p:nvSpPr>
        <p:spPr bwMode="auto">
          <a:xfrm>
            <a:off x="1168" y="2916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LIBRARIES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60388A83-4F7D-4981-2B25-F6437CD089D1}"/>
              </a:ext>
            </a:extLst>
          </p:cNvPr>
          <p:cNvSpPr txBox="1">
            <a:spLocks/>
          </p:cNvSpPr>
          <p:nvPr/>
        </p:nvSpPr>
        <p:spPr>
          <a:xfrm>
            <a:off x="642026" y="3611817"/>
            <a:ext cx="10535055" cy="3178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Design Library</a:t>
            </a:r>
            <a:r>
              <a:rPr lang="en-US" dirty="0">
                <a:solidFill>
                  <a:schemeClr val="bg1"/>
                </a:solidFill>
                <a:latin typeface="Times New Roman" panose="02020603050405020304" pitchFamily="18" charset="0"/>
                <a:cs typeface="Times New Roman" panose="02020603050405020304" pitchFamily="18" charset="0"/>
              </a:rPr>
              <a:t>: An implementation-dependent storage area for design units. An application can support multiple design libraries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Clause</a:t>
            </a:r>
            <a:r>
              <a:rPr lang="en-US" dirty="0">
                <a:solidFill>
                  <a:schemeClr val="bg1"/>
                </a:solidFill>
                <a:latin typeface="Times New Roman" panose="02020603050405020304" pitchFamily="18" charset="0"/>
                <a:cs typeface="Times New Roman" panose="02020603050405020304" pitchFamily="18" charset="0"/>
              </a:rPr>
              <a:t>: Defines logical names for libraries in design units. If the same name is defined multiple times, only the first definition is valid.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Working Library</a:t>
            </a:r>
            <a:r>
              <a:rPr lang="en-US" dirty="0">
                <a:solidFill>
                  <a:schemeClr val="bg1"/>
                </a:solidFill>
                <a:latin typeface="Times New Roman" panose="02020603050405020304" pitchFamily="18" charset="0"/>
                <a:cs typeface="Times New Roman" panose="02020603050405020304" pitchFamily="18" charset="0"/>
              </a:rPr>
              <a:t>: The library where the library unit resulting from the analysis of a design unit is place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Resource Library</a:t>
            </a:r>
            <a:r>
              <a:rPr lang="en-US" dirty="0">
                <a:solidFill>
                  <a:schemeClr val="bg1"/>
                </a:solidFill>
                <a:latin typeface="Times New Roman" panose="02020603050405020304" pitchFamily="18" charset="0"/>
                <a:cs typeface="Times New Roman" panose="02020603050405020304" pitchFamily="18" charset="0"/>
              </a:rPr>
              <a:t>: Libraries that contain library units referenced in the analyzed design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918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995D135-1CCF-2C0A-C07F-667853C2D3C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1063CDE-B041-2164-021D-51DB4CDF96B2}"/>
              </a:ext>
            </a:extLst>
          </p:cNvPr>
          <p:cNvSpPr>
            <a:spLocks noGrp="1"/>
          </p:cNvSpPr>
          <p:nvPr>
            <p:ph idx="1"/>
          </p:nvPr>
        </p:nvSpPr>
        <p:spPr>
          <a:xfrm>
            <a:off x="642026" y="695808"/>
            <a:ext cx="10535055" cy="5695053"/>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Declaration</a:t>
            </a:r>
            <a:r>
              <a:rPr lang="en-US" dirty="0">
                <a:solidFill>
                  <a:schemeClr val="bg1"/>
                </a:solidFill>
                <a:latin typeface="Times New Roman" panose="02020603050405020304" pitchFamily="18" charset="0"/>
                <a:cs typeface="Times New Roman" panose="02020603050405020304" pitchFamily="18" charset="0"/>
              </a:rPr>
              <a:t>: Defines context items that design units can reference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Clause</a:t>
            </a:r>
            <a:r>
              <a:rPr lang="en-US" dirty="0">
                <a:solidFill>
                  <a:schemeClr val="bg1"/>
                </a:solidFill>
                <a:latin typeface="Times New Roman" panose="02020603050405020304" pitchFamily="18" charset="0"/>
                <a:cs typeface="Times New Roman" panose="02020603050405020304" pitchFamily="18" charset="0"/>
              </a:rPr>
              <a:t>: Defines the initial name environment before the analysis of a design unit</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Scope: library_clause, use_clause, context_reference</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Library Clause</a:t>
            </a:r>
            <a:r>
              <a:rPr lang="en-US" sz="2000" dirty="0">
                <a:solidFill>
                  <a:schemeClr val="bg1"/>
                </a:solidFill>
                <a:latin typeface="Times New Roman" panose="02020603050405020304" pitchFamily="18" charset="0"/>
                <a:cs typeface="Times New Roman" panose="02020603050405020304" pitchFamily="18" charset="0"/>
              </a:rPr>
              <a:t>: Defines the logical library names to be used 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Use Clause</a:t>
            </a:r>
            <a:r>
              <a:rPr lang="en-US" sz="2000" dirty="0">
                <a:solidFill>
                  <a:schemeClr val="bg1"/>
                </a:solidFill>
                <a:latin typeface="Times New Roman" panose="02020603050405020304" pitchFamily="18" charset="0"/>
                <a:cs typeface="Times New Roman" panose="02020603050405020304" pitchFamily="18" charset="0"/>
              </a:rPr>
              <a:t>: Makes certain declarations directly visible within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Context Reference</a:t>
            </a:r>
            <a:r>
              <a:rPr lang="tr-TR" sz="2000" dirty="0">
                <a:solidFill>
                  <a:schemeClr val="bg1"/>
                </a:solidFill>
                <a:latin typeface="Times New Roman" panose="02020603050405020304" pitchFamily="18" charset="0"/>
                <a:cs typeface="Times New Roman" panose="02020603050405020304" pitchFamily="18" charset="0"/>
              </a:rPr>
              <a:t>: References another context declaration</a:t>
            </a:r>
          </a:p>
          <a:p>
            <a:pPr lvl="3"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context project_context is</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project_lib;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use project_lib.project_defs.all;</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IP_lib;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context IP_lib.IP_context;</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end context project_context;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22A609-7CC7-DFCD-5870-4F0AA430CD6C}"/>
              </a:ext>
            </a:extLst>
          </p:cNvPr>
          <p:cNvSpPr txBox="1">
            <a:spLocks/>
          </p:cNvSpPr>
          <p:nvPr/>
        </p:nvSpPr>
        <p:spPr bwMode="auto">
          <a:xfrm>
            <a:off x="-593388" y="0"/>
            <a:ext cx="124611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CONTEXT DECLERATIONS / CONTEXT CLAUSE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8BF3E38-2C4A-27AA-DC3D-7E16E1948D4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1517914795"/>
      </p:ext>
    </p:extLst>
  </p:cSld>
  <p:clrMapOvr>
    <a:masterClrMapping/>
  </p:clrMapOvr>
  <p:extLst>
    <p:ext uri="{6950BFC3-D8DA-4A85-94F7-54DA5524770B}">
      <p188:commentRel xmlns:p188="http://schemas.microsoft.com/office/powerpoint/2018/8/main" r:id="rId2"/>
    </p:ext>
  </p:extLst>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B4055FB-F7D8-E7EA-F29B-4B44B520235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21ACD5-A2B4-B3CF-D852-F2A9FACB2A13}"/>
              </a:ext>
            </a:extLst>
          </p:cNvPr>
          <p:cNvSpPr>
            <a:spLocks noGrp="1"/>
          </p:cNvSpPr>
          <p:nvPr>
            <p:ph idx="1"/>
          </p:nvPr>
        </p:nvSpPr>
        <p:spPr>
          <a:xfrm>
            <a:off x="642026" y="695808"/>
            <a:ext cx="10535055" cy="5463588"/>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The order of design unit analysis</a:t>
            </a:r>
            <a:r>
              <a:rPr lang="en-US" dirty="0">
                <a:solidFill>
                  <a:schemeClr val="bg1"/>
                </a:solidFill>
                <a:latin typeface="Times New Roman" panose="02020603050405020304" pitchFamily="18" charset="0"/>
                <a:cs typeface="Times New Roman" panose="02020603050405020304" pitchFamily="18" charset="0"/>
              </a:rPr>
              <a:t> is based on visibility rules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the design unit where its name is referenced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its corresponding </a:t>
            </a:r>
            <a:r>
              <a:rPr lang="en-US" b="1" dirty="0">
                <a:solidFill>
                  <a:schemeClr val="bg1"/>
                </a:solidFill>
                <a:latin typeface="Times New Roman" panose="02020603050405020304" pitchFamily="18" charset="0"/>
                <a:cs typeface="Times New Roman" panose="02020603050405020304" pitchFamily="18" charset="0"/>
              </a:rPr>
              <a:t>secondary unit</a:t>
            </a:r>
            <a:r>
              <a:rPr lang="en-US" dirty="0">
                <a:solidFill>
                  <a:schemeClr val="bg1"/>
                </a:solidFill>
                <a:latin typeface="Times New Roman" panose="02020603050405020304" pitchFamily="18" charset="0"/>
                <a:cs typeface="Times New Roman" panose="02020603050405020304" pitchFamily="18" charset="0"/>
              </a:rPr>
              <a:t>, as the secondary unit depends on the primary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In case of an error</a:t>
            </a:r>
            <a:r>
              <a:rPr lang="en-US" dirty="0">
                <a:solidFill>
                  <a:schemeClr val="bg1"/>
                </a:solidFill>
                <a:latin typeface="Times New Roman" panose="02020603050405020304" pitchFamily="18" charset="0"/>
                <a:cs typeface="Times New Roman" panose="02020603050405020304" pitchFamily="18" charset="0"/>
              </a:rPr>
              <a:t>, the analysis is rejected and does not affect the working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may affect other units that reference its name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becomes obsolete and must be reanalyzed before it can be used again</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B2DB50FB-E2FD-2B00-9752-DED9E8339DD7}"/>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ORDER OF ANALYSIS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9413B26D-BA38-C8B3-A846-A970D1516E1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7016281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B8131B-848F-A970-AE86-D5124706983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D745759-3444-CE05-BB20-ECDBC38C242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14. ELABORATION AND EXECUTION</a:t>
            </a:r>
          </a:p>
        </p:txBody>
      </p:sp>
      <p:sp>
        <p:nvSpPr>
          <p:cNvPr id="9" name="Content Placeholder 2">
            <a:extLst>
              <a:ext uri="{FF2B5EF4-FFF2-40B4-BE49-F238E27FC236}">
                <a16:creationId xmlns:a16="http://schemas.microsoft.com/office/drawing/2014/main" id="{F7F4627A-B78B-C4DE-6723-65B7165468B4}"/>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14.1 </a:t>
            </a:r>
            <a:r>
              <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rPr>
              <a:t>General</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Design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Hierarchy</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.3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Block</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Package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Subprogram</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or</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Protected</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Type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Header</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.4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Declarative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endPar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.5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Statement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.6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Dynamic</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7</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Execution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Model</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C9AB72EA-9237-DE89-D066-2959A04C8ED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0E57893-EC59-F2DA-28FE-C0D6D1DF0D38}"/>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14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3464817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D969D6B-C7D1-EB74-5C07-8C0A19D4E0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1D8A0E-1324-4DC0-DABA-4DB082884856}"/>
              </a:ext>
            </a:extLst>
          </p:cNvPr>
          <p:cNvSpPr>
            <a:spLocks noGrp="1"/>
          </p:cNvSpPr>
          <p:nvPr>
            <p:ph idx="1"/>
          </p:nvPr>
        </p:nvSpPr>
        <p:spPr>
          <a:xfrm>
            <a:off x="733876" y="698604"/>
            <a:ext cx="10724247" cy="817897"/>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To execute a model, the design hierarchy is first elaborated, followed by the initialization of nets, and then the repetitive simulation cycle begins, during which processes are executed and nets are updated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903BD1C-328B-0241-1982-B6D2FB524C0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en-GB"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GENERAL</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CD64DADD-EBE2-E6BE-A262-5C3FC7F2EBF8}"/>
              </a:ext>
            </a:extLst>
          </p:cNvPr>
          <p:cNvSpPr txBox="1">
            <a:spLocks/>
          </p:cNvSpPr>
          <p:nvPr/>
        </p:nvSpPr>
        <p:spPr bwMode="auto">
          <a:xfrm>
            <a:off x="0" y="14816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2</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DESIGN HIERARCHY</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788311DC-123B-0A6B-E102-5DD4688BB803}"/>
              </a:ext>
            </a:extLst>
          </p:cNvPr>
          <p:cNvSpPr txBox="1">
            <a:spLocks/>
          </p:cNvSpPr>
          <p:nvPr/>
        </p:nvSpPr>
        <p:spPr>
          <a:xfrm>
            <a:off x="733292" y="2024077"/>
            <a:ext cx="10724247" cy="371632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Definition:</a:t>
            </a:r>
            <a:b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processes interconnected by nets, enabling simulation</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altLang="tr-T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Process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Executes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vhpiCbStartOfElaboration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vhpiCbEndOfElaboration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tr-TR"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callbacks.Prepares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block statements and implicit configurations for unbound components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Key Steps: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Elaborates packages sequentially to resolve dependencies</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Configures PSL verification units after block elaboration</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drivers and initializes scalar signals</a:t>
            </a: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5704758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F13EEB-4D93-0B68-BD4D-C58D1C1D3BD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B5C6372-22E1-A4EC-D414-01D5C7F055A2}"/>
              </a:ext>
            </a:extLst>
          </p:cNvPr>
          <p:cNvSpPr>
            <a:spLocks noGrp="1"/>
          </p:cNvSpPr>
          <p:nvPr>
            <p:ph idx="1"/>
          </p:nvPr>
        </p:nvSpPr>
        <p:spPr>
          <a:xfrm>
            <a:off x="733876" y="698604"/>
            <a:ext cx="10724247" cy="11301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Describes the preparation of </a:t>
            </a:r>
            <a:r>
              <a:rPr lang="en-US" sz="2000" b="1" dirty="0">
                <a:solidFill>
                  <a:schemeClr val="bg1"/>
                </a:solidFill>
                <a:latin typeface="Times New Roman" panose="02020603050405020304" pitchFamily="18" charset="0"/>
                <a:cs typeface="Times New Roman" panose="02020603050405020304" pitchFamily="18" charset="0"/>
              </a:rPr>
              <a:t>protected types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generics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and </a:t>
            </a:r>
            <a:r>
              <a:rPr lang="en-US" sz="2000" b="1" dirty="0">
                <a:solidFill>
                  <a:schemeClr val="bg1"/>
                </a:solidFill>
                <a:latin typeface="Times New Roman" panose="02020603050405020304" pitchFamily="18" charset="0"/>
                <a:cs typeface="Times New Roman" panose="02020603050405020304" pitchFamily="18" charset="0"/>
              </a:rPr>
              <a:t>ports</a:t>
            </a:r>
            <a:r>
              <a:rPr lang="en-US" sz="2000" dirty="0">
                <a:solidFill>
                  <a:schemeClr val="bg1"/>
                </a:solidFill>
                <a:latin typeface="Times New Roman" panose="02020603050405020304" pitchFamily="18" charset="0"/>
                <a:cs typeface="Times New Roman" panose="02020603050405020304" pitchFamily="18" charset="0"/>
              </a:rPr>
              <a:t>, including their mapping and association. This ensures all components are properly initialized and ready for simulation</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D48AE83F-D5F0-ABBC-B28B-5574A6ECF63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3</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2000" b="1" i="0" u="none" strike="noStrike" kern="1200" cap="none" spc="0" normalizeH="0" baseline="0" noProof="0" dirty="0">
                <a:ln>
                  <a:noFill/>
                </a:ln>
                <a:solidFill>
                  <a:prstClr val="black"/>
                </a:solidFill>
                <a:effectLst/>
                <a:uLnTx/>
                <a:uFillTx/>
                <a:latin typeface="Tw Cen MT" panose="020B0602020104020603"/>
                <a:ea typeface="+mn-ea"/>
                <a:cs typeface="+mn-cs"/>
              </a:rPr>
              <a:t>ELABORATION OF a BLOCK, PACKAGE, SUBPROGRAMS OR PROTECTED TYPE HEADER</a:t>
            </a:r>
            <a:endParaRPr kumimoji="0" lang="en-GB" sz="2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D378FAA0-1B20-6E7E-6371-C363E34EF72C}"/>
              </a:ext>
            </a:extLst>
          </p:cNvPr>
          <p:cNvSpPr txBox="1">
            <a:spLocks/>
          </p:cNvSpPr>
          <p:nvPr/>
        </p:nvSpPr>
        <p:spPr bwMode="auto">
          <a:xfrm>
            <a:off x="1168" y="176190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DECLARATIVE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60E3AB09-79B3-3DBB-04A4-FB0BF9CAC041}"/>
              </a:ext>
            </a:extLst>
          </p:cNvPr>
          <p:cNvSpPr txBox="1">
            <a:spLocks/>
          </p:cNvSpPr>
          <p:nvPr/>
        </p:nvSpPr>
        <p:spPr>
          <a:xfrm>
            <a:off x="733876" y="2375423"/>
            <a:ext cx="10724247" cy="134565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Type definitions, subtypes, subprograms, and protected types are elaborated sequentially</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Attribute, configuration, and disconnection specifications are processed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Binding information, default values, and signal associations are properly established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5" name="Content Placeholder 2">
            <a:extLst>
              <a:ext uri="{FF2B5EF4-FFF2-40B4-BE49-F238E27FC236}">
                <a16:creationId xmlns:a16="http://schemas.microsoft.com/office/drawing/2014/main" id="{45BFA200-5CD9-DBAD-9A71-9B11FAD99D59}"/>
              </a:ext>
            </a:extLst>
          </p:cNvPr>
          <p:cNvSpPr txBox="1">
            <a:spLocks/>
          </p:cNvSpPr>
          <p:nvPr/>
        </p:nvSpPr>
        <p:spPr bwMode="auto">
          <a:xfrm>
            <a:off x="0" y="372107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5</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STATEMENT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7" name="Content Placeholder 2">
            <a:extLst>
              <a:ext uri="{FF2B5EF4-FFF2-40B4-BE49-F238E27FC236}">
                <a16:creationId xmlns:a16="http://schemas.microsoft.com/office/drawing/2014/main" id="{9A60BAC7-069F-5CCC-056E-8E584A197AEF}"/>
              </a:ext>
            </a:extLst>
          </p:cNvPr>
          <p:cNvSpPr txBox="1">
            <a:spLocks/>
          </p:cNvSpPr>
          <p:nvPr/>
        </p:nvSpPr>
        <p:spPr>
          <a:xfrm>
            <a:off x="733877" y="4393906"/>
            <a:ext cx="5554134"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tr-TR" altLang="tr-TR" sz="1400" b="1" i="0" u="sng"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Purpose</a:t>
            </a:r>
            <a:r>
              <a:rPr kumimoji="0" lang="tr-TR" altLang="tr-TR" sz="14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Ensure concurrent statements are correctly prepared for simulation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Concurrent Statements:</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All concurrent statements in a block are elaborated sequentially</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Generate Statements:</a:t>
            </a:r>
            <a:endParaRPr kumimoji="0" lang="tr-TR"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For-Generate: Creates blocks for each value in a specified range</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0" name="Content Placeholder 2">
            <a:extLst>
              <a:ext uri="{FF2B5EF4-FFF2-40B4-BE49-F238E27FC236}">
                <a16:creationId xmlns:a16="http://schemas.microsoft.com/office/drawing/2014/main" id="{66B9057F-98B0-DE9E-5E1D-21F9882086C5}"/>
              </a:ext>
            </a:extLst>
          </p:cNvPr>
          <p:cNvSpPr txBox="1">
            <a:spLocks/>
          </p:cNvSpPr>
          <p:nvPr/>
        </p:nvSpPr>
        <p:spPr>
          <a:xfrm>
            <a:off x="6288010" y="4393906"/>
            <a:ext cx="5658457"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If-Generate: Creates a block if the condition evaluates to true; otherwise, no block is created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Case-Generate: Creates a block for the matching alternative based on an evaluated expression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Component Instantiation:</a:t>
            </a:r>
            <a:r>
              <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 bound to a design entity, the corresponding block is elaborated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133706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A0C149-BBDA-0A55-39F7-EF53B4B6007D}"/>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525874F-D280-46E1-47F5-A8804C10265A}"/>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DECLARATİONS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9AD6CAC-6E1A-2F9E-189C-D025C3E07DC4}"/>
              </a:ext>
            </a:extLst>
          </p:cNvPr>
          <p:cNvSpPr txBox="1">
            <a:spLocks/>
          </p:cNvSpPr>
          <p:nvPr/>
        </p:nvSpPr>
        <p:spPr>
          <a:xfrm>
            <a:off x="733293" y="586138"/>
            <a:ext cx="11247213" cy="323730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Pure functions always return the same output for the same input values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Impure functions may produce different outputs for the same inputs or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Constant parameters allow read-only access, while variable parameters allow both reading and writing of values during subprogram execution</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Signal parameters pass references to signals, their drivers, or both into the subprogram call</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3" name="Content Placeholder 2">
            <a:extLst>
              <a:ext uri="{FF2B5EF4-FFF2-40B4-BE49-F238E27FC236}">
                <a16:creationId xmlns:a16="http://schemas.microsoft.com/office/drawing/2014/main" id="{BC2D7645-A16B-EAE1-3C15-045C2BAA71E3}"/>
              </a:ext>
            </a:extLst>
          </p:cNvPr>
          <p:cNvSpPr txBox="1">
            <a:spLocks/>
          </p:cNvSpPr>
          <p:nvPr/>
        </p:nvSpPr>
        <p:spPr bwMode="auto">
          <a:xfrm>
            <a:off x="0" y="288654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BODIES </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6512AB-F4E0-B608-C766-55D96C20DB0F}"/>
              </a:ext>
            </a:extLst>
          </p:cNvPr>
          <p:cNvSpPr txBox="1">
            <a:spLocks/>
          </p:cNvSpPr>
          <p:nvPr/>
        </p:nvSpPr>
        <p:spPr>
          <a:xfrm>
            <a:off x="733292" y="3429000"/>
            <a:ext cx="10724247" cy="81525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A body consists of three main parts: specification (definition of parameters and type), declarative part (variables, constants, or nested subprograms), and statement part (sequential operations)</a:t>
            </a:r>
            <a:endParaRPr lang="tr-TR" sz="20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62D805BA-A4E3-8CDF-616A-62A802462915}"/>
              </a:ext>
            </a:extLst>
          </p:cNvPr>
          <p:cNvSpPr txBox="1">
            <a:spLocks/>
          </p:cNvSpPr>
          <p:nvPr/>
        </p:nvSpPr>
        <p:spPr bwMode="auto">
          <a:xfrm>
            <a:off x="1168" y="424425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3600" b="1" dirty="0">
                <a:solidFill>
                  <a:srgbClr val="FF0000"/>
                </a:solidFill>
                <a:latin typeface="Tw Cen MT (Headings)"/>
                <a:ea typeface="+mj-ea"/>
                <a:cs typeface="+mj-cs"/>
              </a:rPr>
              <a:t>			</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 </a:t>
            </a:r>
            <a:r>
              <a:rPr lang="tr-TR" sz="3600" b="1" dirty="0">
                <a:solidFill>
                  <a:schemeClr val="bg1"/>
                </a:solidFill>
                <a:latin typeface="Tw Cen MT (Body)"/>
                <a:ea typeface="+mj-ea"/>
                <a:cs typeface="Times New Roman" panose="02020603050405020304" pitchFamily="18" charset="0"/>
              </a:rPr>
              <a:t>SUBPROGRAM INSTANTIATION DECLARATIONS</a:t>
            </a:r>
            <a:endParaRPr lang="en-GB" sz="3600" b="1" i="1" dirty="0">
              <a:solidFill>
                <a:schemeClr val="bg1"/>
              </a:solidFill>
              <a:latin typeface="Tw Cen MT (Body)"/>
              <a:cs typeface="Times New Roman" panose="02020603050405020304" pitchFamily="18" charset="0"/>
            </a:endParaRPr>
          </a:p>
        </p:txBody>
      </p:sp>
      <p:sp>
        <p:nvSpPr>
          <p:cNvPr id="8" name="Content Placeholder 2">
            <a:extLst>
              <a:ext uri="{FF2B5EF4-FFF2-40B4-BE49-F238E27FC236}">
                <a16:creationId xmlns:a16="http://schemas.microsoft.com/office/drawing/2014/main" id="{0009E90F-CCAA-3F94-BA10-A500CF3195A5}"/>
              </a:ext>
            </a:extLst>
          </p:cNvPr>
          <p:cNvSpPr txBox="1">
            <a:spLocks/>
          </p:cNvSpPr>
          <p:nvPr/>
        </p:nvSpPr>
        <p:spPr>
          <a:xfrm>
            <a:off x="733292" y="4885267"/>
            <a:ext cx="10724247" cy="12385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Subprogram instantiation customizes a general subprogram template into an independent version with specific parameters or generics</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99077598"/>
      </p:ext>
    </p:extLst>
  </p:cSld>
  <p:clrMapOvr>
    <a:masterClrMapping/>
  </p:clrMapOvr>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D97508-BEDA-9E2F-5FBD-9E2301118A6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A402F9B-BF6E-6B87-1163-22D05AF5F3AC}"/>
              </a:ext>
            </a:extLst>
          </p:cNvPr>
          <p:cNvSpPr>
            <a:spLocks noGrp="1"/>
          </p:cNvSpPr>
          <p:nvPr>
            <p:ph idx="1"/>
          </p:nvPr>
        </p:nvSpPr>
        <p:spPr>
          <a:xfrm>
            <a:off x="733876" y="698604"/>
            <a:ext cx="10724247" cy="2883634"/>
          </a:xfrm>
        </p:spPr>
        <p:txBody>
          <a:bodyPr>
            <a:noAutofit/>
          </a:bodyPr>
          <a:lstStyle/>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Definition: </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Dynamic elaboration occurs during simulation execution for constructs with sequential statements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Key Instances: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Loop Statements: Loop parameters are elaborated, and the range is evaluated before execution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Subprogram Calls: Parameters are elaborated and checked; exclusive access is required for protected or file operations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Allocators: Subtype elaboration occurs before object allocation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Sequential Blocks: Declarative parts are elaborated before block execution</a:t>
            </a:r>
            <a:br>
              <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ACA8C4D-8F15-29AA-55D5-F5B2D48BE85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6</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panose="020B0602020104020603"/>
                <a:ea typeface="+mn-ea"/>
                <a:cs typeface="+mn-cs"/>
              </a:rPr>
              <a:t>DYNAMIC ELABORATION</a:t>
            </a:r>
            <a:endParaRPr kumimoji="0" lang="en-GB" sz="4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18C33465-017E-A22D-8FEA-C65A2217EF02}"/>
              </a:ext>
            </a:extLst>
          </p:cNvPr>
          <p:cNvSpPr txBox="1">
            <a:spLocks/>
          </p:cNvSpPr>
          <p:nvPr/>
        </p:nvSpPr>
        <p:spPr bwMode="auto">
          <a:xfrm>
            <a:off x="0" y="358223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7</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EXECUTION OF A MODEL</a:t>
            </a:r>
          </a:p>
        </p:txBody>
      </p:sp>
      <p:sp>
        <p:nvSpPr>
          <p:cNvPr id="2" name="Content Placeholder 2">
            <a:extLst>
              <a:ext uri="{FF2B5EF4-FFF2-40B4-BE49-F238E27FC236}">
                <a16:creationId xmlns:a16="http://schemas.microsoft.com/office/drawing/2014/main" id="{AB5BF612-18AB-D510-7135-AA826B2A929A}"/>
              </a:ext>
            </a:extLst>
          </p:cNvPr>
          <p:cNvSpPr txBox="1">
            <a:spLocks/>
          </p:cNvSpPr>
          <p:nvPr/>
        </p:nvSpPr>
        <p:spPr>
          <a:xfrm>
            <a:off x="733876" y="4236351"/>
            <a:ext cx="10724247" cy="222952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Drivers</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Handle signal value changes via transactions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Signal Updates: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Compute and apply driving and effective values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Implicit Signals: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Update signals like S'STABLE and S'QUIET per kernel rules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985003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8FAD41-448E-E8EF-B920-E5D58C8EC69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872821A-F9B9-BF37-90B9-4E78E9BF5918}"/>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Lexıcal </a:t>
            </a:r>
            <a:r>
              <a:rPr lang="tr-TR" sz="2800" b="1" dirty="0" err="1">
                <a:solidFill>
                  <a:srgbClr val="FF0000"/>
                </a:solidFill>
              </a:rPr>
              <a:t>elements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47117B1A-2182-3396-4EC5-586680ABC739}"/>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15.1 </a:t>
            </a:r>
            <a:r>
              <a:rPr lang="tr-TR" b="1" dirty="0">
                <a:solidFill>
                  <a:schemeClr val="bg1"/>
                </a:solidFill>
              </a:rPr>
              <a:t>General</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.2 </a:t>
            </a:r>
            <a:r>
              <a:rPr lang="tr-TR" b="1" dirty="0">
                <a:solidFill>
                  <a:schemeClr val="bg1"/>
                </a:solidFill>
              </a:rPr>
              <a:t>Character Set</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.3 </a:t>
            </a:r>
            <a:r>
              <a:rPr lang="tr-TR" b="1" dirty="0">
                <a:solidFill>
                  <a:schemeClr val="bg1"/>
                </a:solidFill>
              </a:rPr>
              <a:t>Lexical Elements, Separators and Delimiters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15</a:t>
            </a:r>
            <a:r>
              <a:rPr lang="en-US" b="1" dirty="0">
                <a:solidFill>
                  <a:srgbClr val="FF0000"/>
                </a:solidFill>
              </a:rPr>
              <a:t>.4 </a:t>
            </a:r>
            <a:r>
              <a:rPr lang="tr-TR" b="1" dirty="0">
                <a:solidFill>
                  <a:schemeClr val="bg1"/>
                </a:solidFill>
              </a:rPr>
              <a:t>Identifiers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15</a:t>
            </a:r>
            <a:r>
              <a:rPr lang="en-US" b="1" dirty="0">
                <a:solidFill>
                  <a:srgbClr val="FF0000"/>
                </a:solidFill>
              </a:rPr>
              <a:t>.5 </a:t>
            </a:r>
            <a:r>
              <a:rPr lang="tr-TR" b="1" dirty="0">
                <a:solidFill>
                  <a:schemeClr val="bg1"/>
                </a:solidFill>
              </a:rPr>
              <a:t>Abstract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6 </a:t>
            </a:r>
            <a:r>
              <a:rPr lang="tr-TR" b="1" dirty="0">
                <a:solidFill>
                  <a:schemeClr val="bg1"/>
                </a:solidFill>
              </a:rPr>
              <a:t>Character Literals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7 </a:t>
            </a:r>
            <a:r>
              <a:rPr lang="tr-TR" b="1" dirty="0">
                <a:solidFill>
                  <a:schemeClr val="bg1"/>
                </a:solidFill>
              </a:rPr>
              <a:t>String Literals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Bit String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tr-TR" b="1" dirty="0">
                <a:solidFill>
                  <a:srgbClr val="FF0000"/>
                </a:solidFill>
              </a:rPr>
              <a:t>  15</a:t>
            </a:r>
            <a:r>
              <a:rPr lang="en-US" b="1" dirty="0">
                <a:solidFill>
                  <a:srgbClr val="FF0000"/>
                </a:solidFill>
              </a:rPr>
              <a:t>.</a:t>
            </a:r>
            <a:r>
              <a:rPr lang="tr-TR" b="1" dirty="0">
                <a:solidFill>
                  <a:srgbClr val="FF0000"/>
                </a:solidFill>
              </a:rPr>
              <a:t>9</a:t>
            </a:r>
            <a:r>
              <a:rPr lang="en-US" b="1" dirty="0">
                <a:solidFill>
                  <a:srgbClr val="FF0000"/>
                </a:solidFill>
              </a:rPr>
              <a:t> </a:t>
            </a:r>
            <a:r>
              <a:rPr lang="tr-TR" b="1" dirty="0">
                <a:solidFill>
                  <a:schemeClr val="bg1"/>
                </a:solidFill>
              </a:rPr>
              <a:t>Comments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10</a:t>
            </a:r>
            <a:r>
              <a:rPr lang="en-US" b="1" dirty="0">
                <a:solidFill>
                  <a:srgbClr val="FF0000"/>
                </a:solidFill>
              </a:rPr>
              <a:t> </a:t>
            </a:r>
            <a:r>
              <a:rPr lang="tr-TR" b="1" dirty="0">
                <a:solidFill>
                  <a:schemeClr val="bg1"/>
                </a:solidFill>
              </a:rPr>
              <a:t>Reserved Words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Tools Directives</a:t>
            </a: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E24F2AFA-B02B-6B93-0FB5-5EA1F6FC0D6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378A3A95-2767-C6B6-5A24-0F8B0533EB2D}"/>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7693483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E492B5-5284-4B09-B931-B1A499B49C3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7C98286-7350-3B8C-CA5C-FC8F96148382}"/>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GENERAL / CHARACTER SET </a:t>
            </a:r>
            <a:endParaRPr lang="en-GB" sz="4000" b="1" i="1" dirty="0">
              <a:solidFill>
                <a:schemeClr val="bg1"/>
              </a:solidFill>
              <a:latin typeface="Tw Cen MT (Body)"/>
              <a:cs typeface="Times New Roman" panose="02020603050405020304" pitchFamily="18" charset="0"/>
            </a:endParaRPr>
          </a:p>
        </p:txBody>
      </p:sp>
      <p:pic>
        <p:nvPicPr>
          <p:cNvPr id="4" name="Resim 3" descr="metin, ekran görüntüsü, yazı tipi, çizgi içeren bir resim&#10;&#10;Açıklama otomatik olarak oluşturuldu">
            <a:extLst>
              <a:ext uri="{FF2B5EF4-FFF2-40B4-BE49-F238E27FC236}">
                <a16:creationId xmlns:a16="http://schemas.microsoft.com/office/drawing/2014/main" id="{E6D53CBF-8FE8-3E8F-557A-82BE2935D025}"/>
              </a:ext>
            </a:extLst>
          </p:cNvPr>
          <p:cNvPicPr/>
          <p:nvPr/>
        </p:nvPicPr>
        <p:blipFill>
          <a:blip r:embed="rId3"/>
          <a:stretch>
            <a:fillRect/>
          </a:stretch>
        </p:blipFill>
        <p:spPr>
          <a:xfrm>
            <a:off x="3638550" y="1010562"/>
            <a:ext cx="4914900" cy="1724025"/>
          </a:xfrm>
          <a:prstGeom prst="rect">
            <a:avLst/>
          </a:prstGeom>
          <a:noFill/>
          <a:ln>
            <a:noFill/>
            <a:prstDash/>
          </a:ln>
        </p:spPr>
      </p:pic>
      <p:pic>
        <p:nvPicPr>
          <p:cNvPr id="5" name="Resim 4">
            <a:extLst>
              <a:ext uri="{FF2B5EF4-FFF2-40B4-BE49-F238E27FC236}">
                <a16:creationId xmlns:a16="http://schemas.microsoft.com/office/drawing/2014/main" id="{A9040D24-4227-1129-A9E0-FF1DADBF5E38}"/>
              </a:ext>
            </a:extLst>
          </p:cNvPr>
          <p:cNvPicPr>
            <a:picLocks noChangeAspect="1"/>
          </p:cNvPicPr>
          <p:nvPr/>
        </p:nvPicPr>
        <p:blipFill>
          <a:blip r:embed="rId4"/>
          <a:stretch>
            <a:fillRect/>
          </a:stretch>
        </p:blipFill>
        <p:spPr>
          <a:xfrm>
            <a:off x="115844" y="3548026"/>
            <a:ext cx="5613418" cy="2463667"/>
          </a:xfrm>
          <a:prstGeom prst="rect">
            <a:avLst/>
          </a:prstGeom>
        </p:spPr>
      </p:pic>
      <p:pic>
        <p:nvPicPr>
          <p:cNvPr id="7" name="Resim 6">
            <a:extLst>
              <a:ext uri="{FF2B5EF4-FFF2-40B4-BE49-F238E27FC236}">
                <a16:creationId xmlns:a16="http://schemas.microsoft.com/office/drawing/2014/main" id="{9BD8D8E4-6B74-8E74-3C62-C32A170B8984}"/>
              </a:ext>
            </a:extLst>
          </p:cNvPr>
          <p:cNvPicPr>
            <a:picLocks noChangeAspect="1"/>
          </p:cNvPicPr>
          <p:nvPr/>
        </p:nvPicPr>
        <p:blipFill>
          <a:blip r:embed="rId5"/>
          <a:stretch>
            <a:fillRect/>
          </a:stretch>
        </p:blipFill>
        <p:spPr>
          <a:xfrm>
            <a:off x="6168653" y="3548026"/>
            <a:ext cx="5907503" cy="2463667"/>
          </a:xfrm>
          <a:prstGeom prst="rect">
            <a:avLst/>
          </a:prstGeom>
        </p:spPr>
      </p:pic>
      <p:sp>
        <p:nvSpPr>
          <p:cNvPr id="11" name="Metin kutusu 10">
            <a:extLst>
              <a:ext uri="{FF2B5EF4-FFF2-40B4-BE49-F238E27FC236}">
                <a16:creationId xmlns:a16="http://schemas.microsoft.com/office/drawing/2014/main" id="{F125774D-B0E7-C4E3-D783-3C507BD57BF4}"/>
              </a:ext>
            </a:extLst>
          </p:cNvPr>
          <p:cNvSpPr txBox="1"/>
          <p:nvPr/>
        </p:nvSpPr>
        <p:spPr>
          <a:xfrm>
            <a:off x="1521935"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VHDL2019</a:t>
            </a:r>
          </a:p>
        </p:txBody>
      </p:sp>
      <p:sp>
        <p:nvSpPr>
          <p:cNvPr id="12" name="Metin kutusu 11">
            <a:extLst>
              <a:ext uri="{FF2B5EF4-FFF2-40B4-BE49-F238E27FC236}">
                <a16:creationId xmlns:a16="http://schemas.microsoft.com/office/drawing/2014/main" id="{7E364D12-2E9B-837A-577D-9C84AB85C39E}"/>
              </a:ext>
            </a:extLst>
          </p:cNvPr>
          <p:cNvSpPr txBox="1"/>
          <p:nvPr/>
        </p:nvSpPr>
        <p:spPr>
          <a:xfrm>
            <a:off x="7721786"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VHDL2002</a:t>
            </a:r>
          </a:p>
        </p:txBody>
      </p:sp>
    </p:spTree>
    <p:extLst>
      <p:ext uri="{BB962C8B-B14F-4D97-AF65-F5344CB8AC3E}">
        <p14:creationId xmlns:p14="http://schemas.microsoft.com/office/powerpoint/2010/main" val="26167305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EEE615-C275-1833-9DE3-5129C6BC71F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357D260-F314-7DDA-1F78-6CE8C0DC4C4F}"/>
              </a:ext>
            </a:extLst>
          </p:cNvPr>
          <p:cNvSpPr txBox="1">
            <a:spLocks/>
          </p:cNvSpPr>
          <p:nvPr/>
        </p:nvSpPr>
        <p:spPr bwMode="auto">
          <a:xfrm>
            <a:off x="-817123" y="0"/>
            <a:ext cx="13009123"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LEXICAL ELEMENTS, SEPARATORS AND DELIMITERS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D2DD915-BAAB-23BE-EFC1-28B0DBC0F6D6}"/>
              </a:ext>
            </a:extLst>
          </p:cNvPr>
          <p:cNvSpPr>
            <a:spLocks noGrp="1"/>
          </p:cNvSpPr>
          <p:nvPr>
            <p:ph idx="1"/>
          </p:nvPr>
        </p:nvSpPr>
        <p:spPr>
          <a:xfrm>
            <a:off x="642027" y="695808"/>
            <a:ext cx="4046706" cy="1959843"/>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Lexical Elements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Identifiers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Literals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Delimiters and 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Comments</a:t>
            </a:r>
          </a:p>
          <a:p>
            <a:pPr marL="914400" lvl="2"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B3E497-F29D-6E96-6B7D-9B801763C12D}"/>
              </a:ext>
            </a:extLst>
          </p:cNvPr>
          <p:cNvSpPr txBox="1">
            <a:spLocks/>
          </p:cNvSpPr>
          <p:nvPr/>
        </p:nvSpPr>
        <p:spPr>
          <a:xfrm>
            <a:off x="8035048"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Delimiters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D1B4ADB2-0094-AD78-7365-09B483B05810}"/>
              </a:ext>
            </a:extLst>
          </p:cNvPr>
          <p:cNvSpPr txBox="1">
            <a:spLocks/>
          </p:cNvSpPr>
          <p:nvPr/>
        </p:nvSpPr>
        <p:spPr>
          <a:xfrm>
            <a:off x="4685490"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End of Line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Format Effectors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71F1E317-7361-AE5D-9F3D-24C882602B7C}"/>
              </a:ext>
            </a:extLst>
          </p:cNvPr>
          <p:cNvPicPr>
            <a:picLocks noChangeAspect="1"/>
          </p:cNvPicPr>
          <p:nvPr/>
        </p:nvPicPr>
        <p:blipFill>
          <a:blip r:embed="rId3"/>
          <a:stretch>
            <a:fillRect/>
          </a:stretch>
        </p:blipFill>
        <p:spPr>
          <a:xfrm>
            <a:off x="2062415" y="2809003"/>
            <a:ext cx="8067169" cy="3681526"/>
          </a:xfrm>
          <a:prstGeom prst="rect">
            <a:avLst/>
          </a:prstGeom>
        </p:spPr>
      </p:pic>
    </p:spTree>
    <p:extLst>
      <p:ext uri="{BB962C8B-B14F-4D97-AF65-F5344CB8AC3E}">
        <p14:creationId xmlns:p14="http://schemas.microsoft.com/office/powerpoint/2010/main" val="34406699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E34D7C-DA44-5134-164E-3DD61CF4A979}"/>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0421E78-8A99-85A1-11A9-0E90BFE2BD94}"/>
              </a:ext>
            </a:extLst>
          </p:cNvPr>
          <p:cNvSpPr>
            <a:spLocks noGrp="1"/>
          </p:cNvSpPr>
          <p:nvPr>
            <p:ph idx="1"/>
          </p:nvPr>
        </p:nvSpPr>
        <p:spPr>
          <a:xfrm>
            <a:off x="642026" y="695808"/>
            <a:ext cx="10535055" cy="2436498"/>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Basic i</a:t>
            </a:r>
            <a:r>
              <a:rPr lang="en-US" dirty="0">
                <a:solidFill>
                  <a:schemeClr val="bg1"/>
                </a:solidFill>
                <a:latin typeface="Times New Roman" panose="02020603050405020304" pitchFamily="18" charset="0"/>
                <a:cs typeface="Times New Roman" panose="02020603050405020304" pitchFamily="18" charset="0"/>
              </a:rPr>
              <a:t>dentifiers are names used in VHDL to label objects</a:t>
            </a:r>
            <a:r>
              <a:rPr lang="en-US" b="1" dirty="0">
                <a:solidFill>
                  <a:schemeClr val="bg1"/>
                </a:solidFill>
                <a:latin typeface="Times New Roman" panose="02020603050405020304" pitchFamily="18" charset="0"/>
                <a:cs typeface="Times New Roman" panose="02020603050405020304" pitchFamily="18" charset="0"/>
              </a:rPr>
              <a:t> </a:t>
            </a:r>
            <a:endParaRPr lang="tr-TR"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Letters (A-Z, a-z)</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Digits (0-9)</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Underscore (_)</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Valid Examples    : clk_100, my_signal1, raw_data, rst_n</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Invalid Examples :  100_clk, my-signal1, _rawdata</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91482D9-9130-13CE-099A-456EFDC4897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 </a:t>
            </a:r>
            <a:r>
              <a:rPr lang="tr-TR" sz="4000" b="1" dirty="0">
                <a:solidFill>
                  <a:schemeClr val="bg1"/>
                </a:solidFill>
                <a:latin typeface="Tw Cen MT (Headings)"/>
                <a:ea typeface="+mj-ea"/>
                <a:cs typeface="+mj-cs"/>
              </a:rPr>
              <a:t>IDENTIFIERS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00961A-83A6-2EDD-15AF-FF040850DB1B}"/>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3C45ECA7-0FA1-6D10-6A6A-9C0F89F19237}"/>
              </a:ext>
            </a:extLst>
          </p:cNvPr>
          <p:cNvSpPr txBox="1">
            <a:spLocks/>
          </p:cNvSpPr>
          <p:nvPr/>
        </p:nvSpPr>
        <p:spPr>
          <a:xfrm>
            <a:off x="642026" y="3365771"/>
            <a:ext cx="10535055" cy="34922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Extended identifiers in VHDL are names that can include any graphic character</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Letters </a:t>
            </a:r>
            <a:r>
              <a:rPr lang="tr-TR" sz="2000" dirty="0">
                <a:solidFill>
                  <a:schemeClr val="bg1"/>
                </a:solidFill>
                <a:latin typeface="Times New Roman" panose="02020603050405020304" pitchFamily="18" charset="0"/>
                <a:cs typeface="Times New Roman" panose="02020603050405020304" pitchFamily="18" charset="0"/>
              </a:rPr>
              <a:t>(A-Z, a-z)</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Digits (0-9)</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 (#, =, -, _ etc.)</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 Characters </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are case sensitive</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must be wrap the backslashes(\)</a:t>
            </a:r>
          </a:p>
        </p:txBody>
      </p:sp>
      <p:pic>
        <p:nvPicPr>
          <p:cNvPr id="4" name="Resim 3">
            <a:extLst>
              <a:ext uri="{FF2B5EF4-FFF2-40B4-BE49-F238E27FC236}">
                <a16:creationId xmlns:a16="http://schemas.microsoft.com/office/drawing/2014/main" id="{74D7AF1D-0EAD-C336-6528-8BD74B5E554C}"/>
              </a:ext>
            </a:extLst>
          </p:cNvPr>
          <p:cNvPicPr>
            <a:picLocks noChangeAspect="1"/>
          </p:cNvPicPr>
          <p:nvPr/>
        </p:nvPicPr>
        <p:blipFill>
          <a:blip r:embed="rId3"/>
          <a:stretch>
            <a:fillRect/>
          </a:stretch>
        </p:blipFill>
        <p:spPr>
          <a:xfrm>
            <a:off x="6095416" y="3920450"/>
            <a:ext cx="5899092" cy="1390650"/>
          </a:xfrm>
          <a:prstGeom prst="rect">
            <a:avLst/>
          </a:prstGeom>
        </p:spPr>
      </p:pic>
    </p:spTree>
    <p:extLst>
      <p:ext uri="{BB962C8B-B14F-4D97-AF65-F5344CB8AC3E}">
        <p14:creationId xmlns:p14="http://schemas.microsoft.com/office/powerpoint/2010/main" val="33874412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245F346-3102-0015-56FB-86626F3675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FB15EA4-CCAA-F8D9-5540-3B580828B2E0}"/>
              </a:ext>
            </a:extLst>
          </p:cNvPr>
          <p:cNvSpPr>
            <a:spLocks noGrp="1"/>
          </p:cNvSpPr>
          <p:nvPr>
            <p:ph idx="1"/>
          </p:nvPr>
        </p:nvSpPr>
        <p:spPr>
          <a:xfrm>
            <a:off x="642026" y="695808"/>
            <a:ext cx="10535055" cy="6094098"/>
          </a:xfrm>
        </p:spPr>
        <p:txBody>
          <a:bodyPr>
            <a:noAutofit/>
          </a:bodyPr>
          <a:lstStyle/>
          <a:p>
            <a:pPr lvl="1">
              <a:lnSpc>
                <a:spcPct val="110000"/>
              </a:lnSpc>
            </a:pPr>
            <a:r>
              <a:rPr lang="en-US" b="1" dirty="0">
                <a:solidFill>
                  <a:schemeClr val="bg1"/>
                </a:solidFill>
                <a:latin typeface="Tw Cen MT (Gövde)"/>
                <a:cs typeface="Calibri" panose="020F0502020204030204" pitchFamily="34" charset="0"/>
              </a:rPr>
              <a:t>Abstract Literals</a:t>
            </a:r>
            <a:r>
              <a:rPr lang="en-US" dirty="0">
                <a:solidFill>
                  <a:schemeClr val="bg1"/>
                </a:solidFill>
                <a:latin typeface="Tw Cen MT (Gövde)"/>
                <a:cs typeface="Calibri" panose="020F0502020204030204" pitchFamily="34" charset="0"/>
              </a:rPr>
              <a:t>: Represent values in basic numerical types.</a:t>
            </a:r>
            <a:endParaRPr lang="tr-TR"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Decimal Literals</a:t>
            </a:r>
            <a:r>
              <a:rPr lang="en-US" sz="2000" dirty="0">
                <a:solidFill>
                  <a:schemeClr val="bg1"/>
                </a:solidFill>
                <a:latin typeface="Tw Cen MT (Gövde)"/>
                <a:cs typeface="Calibri" panose="020F0502020204030204" pitchFamily="34" charset="0"/>
              </a:rPr>
              <a:t>: Express numerical values (integer or fractional)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Based Literals</a:t>
            </a:r>
            <a:r>
              <a:rPr lang="en-US" sz="2000" dirty="0">
                <a:solidFill>
                  <a:schemeClr val="bg1"/>
                </a:solidFill>
                <a:latin typeface="Tw Cen MT (Gövde)"/>
                <a:cs typeface="Calibri" panose="020F0502020204030204" pitchFamily="34" charset="0"/>
              </a:rPr>
              <a:t>: Specify numerical values in a specific base (binary, octal, hexadecimal).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Bit String Literals</a:t>
            </a:r>
            <a:r>
              <a:rPr lang="en-US" sz="2000" dirty="0">
                <a:solidFill>
                  <a:schemeClr val="bg1"/>
                </a:solidFill>
                <a:latin typeface="Tw Cen MT (Gövde)"/>
                <a:cs typeface="Calibri" panose="020F0502020204030204" pitchFamily="34" charset="0"/>
              </a:rPr>
              <a:t>: Define numerical systems with specific bit sequences (B, O, X)</a:t>
            </a:r>
            <a:endParaRPr lang="tr-TR" sz="2000" dirty="0">
              <a:solidFill>
                <a:schemeClr val="bg1"/>
              </a:solidFill>
              <a:latin typeface="Tw Cen MT (Gövde)"/>
              <a:cs typeface="Calibri" panose="020F0502020204030204" pitchFamily="34" charset="0"/>
            </a:endParaRPr>
          </a:p>
          <a:p>
            <a:pPr marL="914400" lvl="2"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tr-TR" b="1" dirty="0">
                <a:solidFill>
                  <a:schemeClr val="bg1"/>
                </a:solidFill>
                <a:latin typeface="Tw Cen MT (Gövde)"/>
                <a:cs typeface="Calibri" panose="020F0502020204030204" pitchFamily="34" charset="0"/>
              </a:rPr>
              <a:t>Character Literals</a:t>
            </a:r>
            <a:r>
              <a:rPr lang="tr-TR" dirty="0">
                <a:solidFill>
                  <a:schemeClr val="bg1"/>
                </a:solidFill>
                <a:latin typeface="Tw Cen MT (Gövde)"/>
                <a:cs typeface="Calibri" panose="020F0502020204030204" pitchFamily="34" charset="0"/>
              </a:rPr>
              <a:t>: Represent a single character</a:t>
            </a:r>
          </a:p>
          <a:p>
            <a:pPr marL="457200" lvl="1"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en-US" b="1" dirty="0">
                <a:solidFill>
                  <a:schemeClr val="bg1"/>
                </a:solidFill>
                <a:latin typeface="Tw Cen MT (Gövde)"/>
                <a:cs typeface="Calibri" panose="020F0502020204030204" pitchFamily="34" charset="0"/>
              </a:rPr>
              <a:t>String Literals</a:t>
            </a:r>
            <a:r>
              <a:rPr lang="en-US" dirty="0">
                <a:solidFill>
                  <a:schemeClr val="bg1"/>
                </a:solidFill>
                <a:latin typeface="Tw Cen MT (Gövde)"/>
                <a:cs typeface="Calibri" panose="020F0502020204030204" pitchFamily="34" charset="0"/>
              </a:rPr>
              <a:t>: Represent a sequence of characters</a:t>
            </a:r>
            <a:endParaRPr lang="tr-TR" dirty="0">
              <a:solidFill>
                <a:schemeClr val="bg1"/>
              </a:solidFill>
              <a:latin typeface="Tw Cen MT (Gövde)"/>
              <a:cs typeface="Calibri" panose="020F0502020204030204" pitchFamily="34" charset="0"/>
            </a:endParaRPr>
          </a:p>
          <a:p>
            <a:pPr marL="457200" lvl="1" indent="0">
              <a:lnSpc>
                <a:spcPct val="110000"/>
              </a:lnSpc>
              <a:buNone/>
            </a:pPr>
            <a:r>
              <a:rPr lang="tr-TR" dirty="0">
                <a:solidFill>
                  <a:schemeClr val="bg1"/>
                </a:solidFill>
                <a:latin typeface="Tw Cen MT (Gövde)"/>
                <a:cs typeface="Calibri" panose="020F0502020204030204" pitchFamily="34" charset="0"/>
              </a:rPr>
              <a:t>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bit_signal 		 : bit 		            := ‘0’            ; -- Bit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bit_vector		 : bit_vector(7 downto 0) := x "128 "   ; --Based Literals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real_signal_pi 	 : real 		            := 3.14         ; -- Real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string_signal 	 : string 		            := "VHDL"  ; -- String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another_char_signal : character 	            := ‘1’	    ; -- Character Literal</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D1F0EB2-8501-72A9-4E7C-7E437606231E}"/>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5,6,7,8 </a:t>
            </a:r>
            <a:r>
              <a:rPr lang="tr-TR" sz="4000" b="1" dirty="0">
                <a:solidFill>
                  <a:schemeClr val="bg1"/>
                </a:solidFill>
                <a:latin typeface="Tw Cen MT (Headings)"/>
                <a:ea typeface="+mj-ea"/>
                <a:cs typeface="+mj-cs"/>
              </a:rPr>
              <a:t>LITERALS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B884A2-89A4-DC85-A123-7C5E64A0C41D}"/>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7612A4D-C08C-5003-216F-5E5791A61FF9}"/>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64366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D6F1F3-4A9D-D1DD-4E4A-44719DC625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E30BCD1-DB97-E9A6-CFE9-0B540E92C7C5}"/>
              </a:ext>
            </a:extLst>
          </p:cNvPr>
          <p:cNvSpPr>
            <a:spLocks noGrp="1"/>
          </p:cNvSpPr>
          <p:nvPr>
            <p:ph idx="1"/>
          </p:nvPr>
        </p:nvSpPr>
        <p:spPr>
          <a:xfrm>
            <a:off x="642026" y="695808"/>
            <a:ext cx="10535055" cy="6094098"/>
          </a:xfrm>
        </p:spPr>
        <p:txBody>
          <a:bodyPr>
            <a:noAutofit/>
          </a:bodyPr>
          <a:lstStyle/>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port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clk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rst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input_vld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comm_input	: in  std_logic_vector (15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--comm_input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output_vld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data_out		: out std_logic_vector(15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--data_out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p:txBody>
      </p:sp>
      <p:sp>
        <p:nvSpPr>
          <p:cNvPr id="8" name="Content Placeholder 2">
            <a:extLst>
              <a:ext uri="{FF2B5EF4-FFF2-40B4-BE49-F238E27FC236}">
                <a16:creationId xmlns:a16="http://schemas.microsoft.com/office/drawing/2014/main" id="{DFB94673-C62F-50B0-F164-1B282AC84CDC}"/>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Headings)"/>
                <a:ea typeface="+mj-ea"/>
                <a:cs typeface="+mj-cs"/>
              </a:rPr>
              <a:t>COMMENTS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93EDB56-010D-2F82-6BF4-C997A9F90B0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F832F77E-B5E5-379A-EE93-F08ACC21F87D}"/>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5378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43426E2-FADD-9697-8174-B04CAA56343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F465D7F-C1CB-759E-B77A-E35D0AB7672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a:solidFill>
                  <a:schemeClr val="bg1"/>
                </a:solidFill>
                <a:latin typeface="Tw Cen MT (Headings)"/>
                <a:ea typeface="+mj-ea"/>
                <a:cs typeface="+mj-cs"/>
              </a:rPr>
              <a:t>RESERVED WORDS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6C9159A-DF3D-2AAE-A561-055C6827AB0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25EA70FB-8498-D528-46F8-425ED0AAC7A6}"/>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B513FB13-2A00-A1D8-7CDF-51702823EE41}"/>
              </a:ext>
            </a:extLst>
          </p:cNvPr>
          <p:cNvPicPr>
            <a:picLocks noChangeAspect="1"/>
          </p:cNvPicPr>
          <p:nvPr/>
        </p:nvPicPr>
        <p:blipFill>
          <a:blip r:embed="rId3"/>
          <a:stretch>
            <a:fillRect/>
          </a:stretch>
        </p:blipFill>
        <p:spPr>
          <a:xfrm>
            <a:off x="589651" y="698604"/>
            <a:ext cx="11011529" cy="3074506"/>
          </a:xfrm>
          <a:prstGeom prst="rect">
            <a:avLst/>
          </a:prstGeom>
        </p:spPr>
      </p:pic>
      <p:sp>
        <p:nvSpPr>
          <p:cNvPr id="9" name="Content Placeholder 2">
            <a:extLst>
              <a:ext uri="{FF2B5EF4-FFF2-40B4-BE49-F238E27FC236}">
                <a16:creationId xmlns:a16="http://schemas.microsoft.com/office/drawing/2014/main" id="{813677EE-EFD6-C7F3-551A-8DA7FF10B01E}"/>
              </a:ext>
            </a:extLst>
          </p:cNvPr>
          <p:cNvSpPr txBox="1">
            <a:spLocks/>
          </p:cNvSpPr>
          <p:nvPr/>
        </p:nvSpPr>
        <p:spPr bwMode="auto">
          <a:xfrm>
            <a:off x="-585" y="392926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a:solidFill>
                  <a:schemeClr val="bg1"/>
                </a:solidFill>
                <a:latin typeface="Tw Cen MT (Headings)"/>
                <a:ea typeface="+mj-ea"/>
                <a:cs typeface="+mj-cs"/>
              </a:rPr>
              <a:t>TOOL DIRECTIVE</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97CBB3-9069-150B-C996-0B1E1E732A50}"/>
              </a:ext>
            </a:extLst>
          </p:cNvPr>
          <p:cNvSpPr>
            <a:spLocks noGrp="1"/>
          </p:cNvSpPr>
          <p:nvPr>
            <p:ph idx="1"/>
          </p:nvPr>
        </p:nvSpPr>
        <p:spPr>
          <a:xfrm>
            <a:off x="589651" y="4625428"/>
            <a:ext cx="10535055" cy="1440092"/>
          </a:xfrm>
        </p:spPr>
        <p:txBody>
          <a:bodyPr>
            <a:noAutofit/>
          </a:bodyPr>
          <a:lstStyle/>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 VHDL, a </a:t>
            </a:r>
            <a:r>
              <a:rPr lang="en-US" b="1" dirty="0">
                <a:solidFill>
                  <a:schemeClr val="bg1"/>
                </a:solidFill>
                <a:latin typeface="Times New Roman" panose="02020603050405020304" pitchFamily="18" charset="0"/>
                <a:cs typeface="Times New Roman" panose="02020603050405020304" pitchFamily="18" charset="0"/>
              </a:rPr>
              <a:t>tool directive</a:t>
            </a:r>
            <a:r>
              <a:rPr lang="en-US" dirty="0">
                <a:solidFill>
                  <a:schemeClr val="bg1"/>
                </a:solidFill>
                <a:latin typeface="Times New Roman" panose="02020603050405020304" pitchFamily="18" charset="0"/>
                <a:cs typeface="Times New Roman" panose="02020603050405020304" pitchFamily="18" charset="0"/>
              </a:rPr>
              <a:t> is a command that directs a tool to perform a specific operation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It starts with a </a:t>
            </a:r>
            <a:r>
              <a:rPr lang="en-US" b="1" dirty="0">
                <a:solidFill>
                  <a:schemeClr val="bg1"/>
                </a:solidFill>
                <a:latin typeface="Times New Roman" panose="02020603050405020304" pitchFamily="18" charset="0"/>
                <a:cs typeface="Times New Roman" panose="02020603050405020304" pitchFamily="18" charset="0"/>
              </a:rPr>
              <a:t>backtick</a:t>
            </a:r>
            <a:r>
              <a:rPr lang="en-US" dirty="0">
                <a:solidFill>
                  <a:schemeClr val="bg1"/>
                </a:solidFill>
                <a:latin typeface="Times New Roman" panose="02020603050405020304" pitchFamily="18" charset="0"/>
                <a:cs typeface="Times New Roman" panose="02020603050405020304" pitchFamily="18" charset="0"/>
              </a:rPr>
              <a:t> (`) and extends to the end of the line</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sz="2000" dirty="0">
                <a:solidFill>
                  <a:schemeClr val="bg1"/>
                </a:solidFill>
                <a:latin typeface="Times New Roman" panose="02020603050405020304" pitchFamily="18" charset="0"/>
                <a:cs typeface="Times New Roman" panose="02020603050405020304" pitchFamily="18" charset="0"/>
              </a:rPr>
              <a:t>`define my_macro</a:t>
            </a:r>
          </a:p>
        </p:txBody>
      </p:sp>
    </p:spTree>
    <p:extLst>
      <p:ext uri="{BB962C8B-B14F-4D97-AF65-F5344CB8AC3E}">
        <p14:creationId xmlns:p14="http://schemas.microsoft.com/office/powerpoint/2010/main" val="42524751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0" y="636742"/>
            <a:ext cx="6284889" cy="2740597"/>
          </a:xfrm>
        </p:spPr>
        <p:txBody>
          <a:bodyPr>
            <a:noAutofit/>
          </a:bodyPr>
          <a:lstStyle/>
          <a:p>
            <a:pPr marL="0" indent="0">
              <a:lnSpc>
                <a:spcPct val="110000"/>
              </a:lnSpc>
              <a:buNone/>
            </a:pPr>
            <a:r>
              <a:rPr lang="tr-TR" b="1" dirty="0">
                <a:solidFill>
                  <a:srgbClr val="FF0000"/>
                </a:solidFill>
              </a:rPr>
              <a:t>   16.1 </a:t>
            </a:r>
            <a:r>
              <a:rPr lang="en-GB" b="1" dirty="0">
                <a:solidFill>
                  <a:schemeClr val="bg1"/>
                </a:solidFill>
              </a:rPr>
              <a:t>General</a:t>
            </a:r>
            <a:endParaRPr lang="tr-TR" b="1" dirty="0">
              <a:solidFill>
                <a:schemeClr val="bg1"/>
              </a:solidFill>
            </a:endParaRPr>
          </a:p>
          <a:p>
            <a:pPr marL="0" indent="0">
              <a:lnSpc>
                <a:spcPct val="110000"/>
              </a:lnSpc>
              <a:buNone/>
            </a:pPr>
            <a:r>
              <a:rPr lang="tr-TR" b="1" dirty="0">
                <a:solidFill>
                  <a:srgbClr val="FF0000"/>
                </a:solidFill>
              </a:rPr>
              <a:t>   16.2 </a:t>
            </a:r>
            <a:r>
              <a:rPr lang="tr-TR" b="1" dirty="0" err="1">
                <a:solidFill>
                  <a:schemeClr val="bg1"/>
                </a:solidFill>
              </a:rPr>
              <a:t>Predefined</a:t>
            </a:r>
            <a:r>
              <a:rPr lang="tr-TR" b="1" dirty="0">
                <a:solidFill>
                  <a:schemeClr val="bg1"/>
                </a:solidFill>
              </a:rPr>
              <a:t> </a:t>
            </a:r>
            <a:r>
              <a:rPr lang="tr-TR" b="1" dirty="0" err="1">
                <a:solidFill>
                  <a:schemeClr val="bg1"/>
                </a:solidFill>
              </a:rPr>
              <a:t>Attributes</a:t>
            </a:r>
            <a:endParaRPr lang="tr-TR" b="1" dirty="0">
              <a:solidFill>
                <a:schemeClr val="bg1"/>
              </a:solidFill>
            </a:endParaRPr>
          </a:p>
          <a:p>
            <a:pPr marL="0" indent="0">
              <a:lnSpc>
                <a:spcPct val="110000"/>
              </a:lnSpc>
              <a:buNone/>
            </a:pPr>
            <a:r>
              <a:rPr lang="tr-TR" b="1" dirty="0">
                <a:solidFill>
                  <a:srgbClr val="FF0000"/>
                </a:solidFill>
              </a:rPr>
              <a:t>   16.3 </a:t>
            </a:r>
            <a:r>
              <a:rPr lang="tr-TR" b="1" dirty="0" err="1">
                <a:solidFill>
                  <a:schemeClr val="bg1"/>
                </a:solidFill>
              </a:rPr>
              <a:t>Package</a:t>
            </a:r>
            <a:r>
              <a:rPr lang="tr-TR" b="1" dirty="0">
                <a:solidFill>
                  <a:schemeClr val="bg1"/>
                </a:solidFill>
              </a:rPr>
              <a:t> STANDARD</a:t>
            </a:r>
          </a:p>
          <a:p>
            <a:pPr marL="0" indent="0">
              <a:lnSpc>
                <a:spcPct val="110000"/>
              </a:lnSpc>
              <a:buNone/>
            </a:pPr>
            <a:r>
              <a:rPr lang="tr-TR" b="1" dirty="0">
                <a:solidFill>
                  <a:srgbClr val="FF0000"/>
                </a:solidFill>
              </a:rPr>
              <a:t>   16.4 </a:t>
            </a:r>
            <a:r>
              <a:rPr lang="tr-TR" b="1" dirty="0" err="1">
                <a:solidFill>
                  <a:schemeClr val="bg1"/>
                </a:solidFill>
              </a:rPr>
              <a:t>Package</a:t>
            </a:r>
            <a:r>
              <a:rPr lang="tr-TR" b="1" dirty="0">
                <a:solidFill>
                  <a:schemeClr val="bg1"/>
                </a:solidFill>
              </a:rPr>
              <a:t> TEXTIO</a:t>
            </a:r>
          </a:p>
          <a:p>
            <a:pPr marL="0" indent="0">
              <a:lnSpc>
                <a:spcPct val="110000"/>
              </a:lnSpc>
              <a:buNone/>
            </a:pPr>
            <a:r>
              <a:rPr lang="tr-TR" b="1" dirty="0">
                <a:solidFill>
                  <a:srgbClr val="FF0000"/>
                </a:solidFill>
              </a:rPr>
              <a:t>   16.5 </a:t>
            </a:r>
            <a:r>
              <a:rPr lang="tr-TR" b="1" dirty="0">
                <a:solidFill>
                  <a:schemeClr val="bg1"/>
                </a:solidFill>
              </a:rPr>
              <a:t>Standard Environment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16.6 </a:t>
            </a:r>
            <a:r>
              <a:rPr lang="tr-TR" b="1" dirty="0">
                <a:solidFill>
                  <a:schemeClr val="bg1"/>
                </a:solidFill>
              </a:rPr>
              <a:t>Standard Mathematical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16.7 </a:t>
            </a:r>
            <a:r>
              <a:rPr lang="tr-TR" b="1" dirty="0">
                <a:solidFill>
                  <a:schemeClr val="bg1"/>
                </a:solidFill>
              </a:rPr>
              <a:t>Standard </a:t>
            </a:r>
            <a:r>
              <a:rPr lang="tr-TR" b="1" dirty="0" err="1">
                <a:solidFill>
                  <a:schemeClr val="bg1"/>
                </a:solidFill>
              </a:rPr>
              <a:t>Multivalue</a:t>
            </a:r>
            <a:r>
              <a:rPr lang="tr-TR" b="1" dirty="0">
                <a:solidFill>
                  <a:schemeClr val="bg1"/>
                </a:solidFill>
              </a:rPr>
              <a:t> </a:t>
            </a:r>
            <a:r>
              <a:rPr lang="tr-TR" b="1" dirty="0" err="1">
                <a:solidFill>
                  <a:schemeClr val="bg1"/>
                </a:solidFill>
              </a:rPr>
              <a:t>Logic</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16.8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16.9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Context</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16.10</a:t>
            </a:r>
            <a:r>
              <a:rPr lang="tr-TR" b="1" dirty="0">
                <a:solidFill>
                  <a:schemeClr val="bg1"/>
                </a:solidFill>
              </a:rPr>
              <a:t> </a:t>
            </a:r>
            <a:r>
              <a:rPr lang="tr-TR" b="1" dirty="0" err="1">
                <a:solidFill>
                  <a:schemeClr val="bg1"/>
                </a:solidFill>
              </a:rPr>
              <a:t>Fixed-point</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16.11 </a:t>
            </a:r>
            <a:r>
              <a:rPr lang="tr-TR" b="1" dirty="0" err="1">
                <a:solidFill>
                  <a:schemeClr val="bg1"/>
                </a:solidFill>
              </a:rPr>
              <a:t>Floating</a:t>
            </a:r>
            <a:r>
              <a:rPr lang="tr-TR" b="1" dirty="0">
                <a:solidFill>
                  <a:schemeClr val="bg1"/>
                </a:solidFill>
              </a:rPr>
              <a:t> Point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16.12 </a:t>
            </a:r>
            <a:r>
              <a:rPr lang="tr-TR" b="1" dirty="0" err="1">
                <a:solidFill>
                  <a:schemeClr val="bg1"/>
                </a:solidFill>
              </a:rPr>
              <a:t>Reflection</a:t>
            </a:r>
            <a:r>
              <a:rPr lang="tr-TR" b="1" dirty="0">
                <a:solidFill>
                  <a:schemeClr val="bg1"/>
                </a:solidFill>
              </a:rPr>
              <a:t> </a:t>
            </a:r>
            <a:r>
              <a:rPr lang="tr-TR" b="1" dirty="0" err="1">
                <a:solidFill>
                  <a:schemeClr val="bg1"/>
                </a:solidFill>
              </a:rPr>
              <a:t>Package</a:t>
            </a:r>
            <a:endParaRPr lang="en-GB" b="1" dirty="0">
              <a:solidFill>
                <a:schemeClr val="bg1"/>
              </a:solidFill>
            </a:endParaRPr>
          </a:p>
          <a:p>
            <a:pPr marL="0" indent="0">
              <a:lnSpc>
                <a:spcPct val="110000"/>
              </a:lnSpc>
              <a:buNone/>
            </a:pPr>
            <a:r>
              <a:rPr lang="tr-TR" b="1" dirty="0">
                <a:solidFill>
                  <a:srgbClr val="FF0000"/>
                </a:solidFill>
              </a:rPr>
              <a:t>   </a:t>
            </a: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69476"/>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16</a:t>
            </a:r>
            <a:r>
              <a:rPr lang="en-US" sz="2800" b="1" dirty="0">
                <a:solidFill>
                  <a:srgbClr val="FF0000"/>
                </a:solidFill>
              </a:rPr>
              <a:t>. </a:t>
            </a:r>
            <a:r>
              <a:rPr lang="tr-TR" sz="2800" b="1" dirty="0" err="1">
                <a:solidFill>
                  <a:srgbClr val="FF0000"/>
                </a:solidFill>
              </a:rPr>
              <a:t>Predefıned</a:t>
            </a:r>
            <a:r>
              <a:rPr lang="tr-TR" sz="2800" b="1" dirty="0">
                <a:solidFill>
                  <a:srgbClr val="FF0000"/>
                </a:solidFill>
              </a:rPr>
              <a:t> </a:t>
            </a:r>
            <a:r>
              <a:rPr lang="tr-TR" sz="2800" b="1" dirty="0" err="1">
                <a:solidFill>
                  <a:srgbClr val="FF0000"/>
                </a:solidFill>
              </a:rPr>
              <a:t>language</a:t>
            </a:r>
            <a:r>
              <a:rPr lang="tr-TR" sz="2800" b="1" dirty="0">
                <a:solidFill>
                  <a:srgbClr val="FF0000"/>
                </a:solidFill>
              </a:rPr>
              <a:t> </a:t>
            </a:r>
            <a:r>
              <a:rPr lang="tr-TR" sz="2800" b="1" dirty="0" err="1">
                <a:solidFill>
                  <a:srgbClr val="FF0000"/>
                </a:solidFill>
              </a:rPr>
              <a:t>envıronment</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0829232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Predefined</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Attributes</a:t>
            </a:r>
            <a:endParaRPr lang="en-GB" sz="4000" b="1" i="1" dirty="0">
              <a:solidFill>
                <a:schemeClr val="bg1"/>
              </a:solidFill>
              <a:latin typeface="Tw Cen MT (Body)"/>
              <a:cs typeface="Times New Roman" panose="02020603050405020304" pitchFamily="18" charset="0"/>
            </a:endParaRPr>
          </a:p>
        </p:txBody>
      </p:sp>
      <p:pic>
        <p:nvPicPr>
          <p:cNvPr id="16" name="Picture 13">
            <a:extLst>
              <a:ext uri="{FF2B5EF4-FFF2-40B4-BE49-F238E27FC236}">
                <a16:creationId xmlns:a16="http://schemas.microsoft.com/office/drawing/2014/main" id="{F0D87EF1-E16C-2A4F-03FE-1174BCF2E6CE}"/>
              </a:ext>
            </a:extLst>
          </p:cNvPr>
          <p:cNvPicPr>
            <a:picLocks noChangeAspect="1"/>
          </p:cNvPicPr>
          <p:nvPr/>
        </p:nvPicPr>
        <p:blipFill>
          <a:blip r:embed="rId3"/>
          <a:stretch>
            <a:fillRect/>
          </a:stretch>
        </p:blipFill>
        <p:spPr>
          <a:xfrm>
            <a:off x="1545020" y="653330"/>
            <a:ext cx="8471338" cy="6158546"/>
          </a:xfrm>
          <a:prstGeom prst="rect">
            <a:avLst/>
          </a:prstGeom>
          <a:ln w="34925">
            <a:solidFill>
              <a:schemeClr val="bg1"/>
            </a:solidFill>
          </a:ln>
        </p:spPr>
      </p:pic>
      <p:sp>
        <p:nvSpPr>
          <p:cNvPr id="19" name="TextBox 14">
            <a:extLst>
              <a:ext uri="{FF2B5EF4-FFF2-40B4-BE49-F238E27FC236}">
                <a16:creationId xmlns:a16="http://schemas.microsoft.com/office/drawing/2014/main" id="{AC882330-9779-BA9D-34F4-14BEB26A88C9}"/>
              </a:ext>
            </a:extLst>
          </p:cNvPr>
          <p:cNvSpPr txBox="1"/>
          <p:nvPr/>
        </p:nvSpPr>
        <p:spPr>
          <a:xfrm>
            <a:off x="5185241" y="653330"/>
            <a:ext cx="4953600" cy="253916"/>
          </a:xfrm>
          <a:prstGeom prst="rect">
            <a:avLst/>
          </a:prstGeom>
          <a:noFill/>
          <a:ln w="34925">
            <a:noFill/>
          </a:ln>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https://www.hdlworks.com/hdl_corner/vhdl_ref/VHDLContents/AttributesPredefined.htm</a:t>
            </a:r>
            <a:endParaRPr lang="en-US" sz="1050" u="sng" dirty="0">
              <a:solidFill>
                <a:srgbClr val="0070C0"/>
              </a:solidFill>
            </a:endParaRPr>
          </a:p>
        </p:txBody>
      </p:sp>
    </p:spTree>
    <p:extLst>
      <p:ext uri="{BB962C8B-B14F-4D97-AF65-F5344CB8AC3E}">
        <p14:creationId xmlns:p14="http://schemas.microsoft.com/office/powerpoint/2010/main" val="2261993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3E7F14-7F3F-6A88-1313-C9F75F6E2971}"/>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F1A5C11-DDFA-AE3C-AE2C-52A092A86F6E}"/>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403CD9DF-6E82-BFA7-8407-A1BE6B999AF5}"/>
              </a:ext>
            </a:extLst>
          </p:cNvPr>
          <p:cNvSpPr>
            <a:spLocks noGrp="1"/>
          </p:cNvSpPr>
          <p:nvPr>
            <p:ph idx="1"/>
          </p:nvPr>
        </p:nvSpPr>
        <p:spPr>
          <a:xfrm>
            <a:off x="1164772" y="620000"/>
            <a:ext cx="4931228" cy="6092355"/>
          </a:xfrm>
        </p:spPr>
        <p:txBody>
          <a:bodyPr>
            <a:noAutofit/>
          </a:bodyPr>
          <a:lstStyle/>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library IEEE;</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use IEEE.std_logic_1164.all;</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use </a:t>
            </a:r>
            <a:r>
              <a:rPr lang="en-US" sz="1200" b="1" dirty="0" err="1">
                <a:solidFill>
                  <a:schemeClr val="bg1"/>
                </a:solidFill>
                <a:latin typeface="Times New Roman" panose="02020603050405020304" pitchFamily="18" charset="0"/>
                <a:cs typeface="Times New Roman" panose="02020603050405020304" pitchFamily="18" charset="0"/>
              </a:rPr>
              <a:t>IEEE.numeric_std.all</a:t>
            </a:r>
            <a:r>
              <a:rPr lang="en-US"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package </a:t>
            </a:r>
            <a:r>
              <a:rPr lang="en-US" sz="1200" b="1" dirty="0" err="1">
                <a:solidFill>
                  <a:schemeClr val="bg1"/>
                </a:solidFill>
                <a:latin typeface="Times New Roman" panose="02020603050405020304" pitchFamily="18" charset="0"/>
                <a:cs typeface="Times New Roman" panose="02020603050405020304" pitchFamily="18" charset="0"/>
              </a:rPr>
              <a:t>my_subprograms</a:t>
            </a:r>
            <a:r>
              <a:rPr lang="en-US"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function </a:t>
            </a:r>
            <a:r>
              <a:rPr lang="en-US" sz="1200" b="1" dirty="0" err="1">
                <a:solidFill>
                  <a:schemeClr val="bg1"/>
                </a:solidFill>
                <a:latin typeface="Times New Roman" panose="02020603050405020304" pitchFamily="18" charset="0"/>
                <a:cs typeface="Times New Roman" panose="02020603050405020304" pitchFamily="18" charset="0"/>
              </a:rPr>
              <a:t>add_integer</a:t>
            </a:r>
            <a:r>
              <a:rPr lang="en-US" sz="1200" b="1" dirty="0">
                <a:solidFill>
                  <a:schemeClr val="bg1"/>
                </a:solidFill>
                <a:latin typeface="Times New Roman" panose="02020603050405020304" pitchFamily="18" charset="0"/>
                <a:cs typeface="Times New Roman" panose="02020603050405020304" pitchFamily="18" charset="0"/>
              </a:rPr>
              <a:t>(a, b: integer) return integer;</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end </a:t>
            </a:r>
            <a:r>
              <a:rPr lang="en-US" sz="1200" b="1" dirty="0" err="1">
                <a:solidFill>
                  <a:schemeClr val="bg1"/>
                </a:solidFill>
                <a:latin typeface="Times New Roman" panose="02020603050405020304" pitchFamily="18" charset="0"/>
                <a:cs typeface="Times New Roman" panose="02020603050405020304" pitchFamily="18" charset="0"/>
              </a:rPr>
              <a:t>my_subprograms</a:t>
            </a:r>
            <a:r>
              <a:rPr lang="en-US"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package body </a:t>
            </a:r>
            <a:r>
              <a:rPr lang="en-US" sz="1200" b="1" dirty="0" err="1">
                <a:solidFill>
                  <a:schemeClr val="bg1"/>
                </a:solidFill>
                <a:latin typeface="Times New Roman" panose="02020603050405020304" pitchFamily="18" charset="0"/>
                <a:cs typeface="Times New Roman" panose="02020603050405020304" pitchFamily="18" charset="0"/>
              </a:rPr>
              <a:t>my_subprograms</a:t>
            </a:r>
            <a:r>
              <a:rPr lang="en-US"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function </a:t>
            </a:r>
            <a:r>
              <a:rPr lang="en-US" sz="1200" b="1" dirty="0" err="1">
                <a:solidFill>
                  <a:schemeClr val="bg1"/>
                </a:solidFill>
                <a:latin typeface="Times New Roman" panose="02020603050405020304" pitchFamily="18" charset="0"/>
                <a:cs typeface="Times New Roman" panose="02020603050405020304" pitchFamily="18" charset="0"/>
              </a:rPr>
              <a:t>add_integer</a:t>
            </a:r>
            <a:r>
              <a:rPr lang="en-US" sz="1200" b="1" dirty="0">
                <a:solidFill>
                  <a:schemeClr val="bg1"/>
                </a:solidFill>
                <a:latin typeface="Times New Roman" panose="02020603050405020304" pitchFamily="18" charset="0"/>
                <a:cs typeface="Times New Roman" panose="02020603050405020304" pitchFamily="18" charset="0"/>
              </a:rPr>
              <a:t>(a, b: integer) return integer is</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return a + b;</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end </a:t>
            </a:r>
            <a:r>
              <a:rPr lang="en-US" sz="1200" b="1" dirty="0" err="1">
                <a:solidFill>
                  <a:schemeClr val="bg1"/>
                </a:solidFill>
                <a:latin typeface="Times New Roman" panose="02020603050405020304" pitchFamily="18" charset="0"/>
                <a:cs typeface="Times New Roman" panose="02020603050405020304" pitchFamily="18" charset="0"/>
              </a:rPr>
              <a:t>add_integer</a:t>
            </a:r>
            <a:r>
              <a:rPr lang="en-US"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end </a:t>
            </a:r>
            <a:r>
              <a:rPr lang="en-US" sz="1200" b="1" dirty="0" err="1">
                <a:solidFill>
                  <a:schemeClr val="bg1"/>
                </a:solidFill>
                <a:latin typeface="Times New Roman" panose="02020603050405020304" pitchFamily="18" charset="0"/>
                <a:cs typeface="Times New Roman" panose="02020603050405020304" pitchFamily="18" charset="0"/>
              </a:rPr>
              <a:t>my_subprograms</a:t>
            </a:r>
            <a:r>
              <a:rPr lang="en-US"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use </a:t>
            </a:r>
            <a:r>
              <a:rPr lang="en-US" sz="1200" b="1" dirty="0" err="1">
                <a:solidFill>
                  <a:schemeClr val="bg1"/>
                </a:solidFill>
                <a:latin typeface="Times New Roman" panose="02020603050405020304" pitchFamily="18" charset="0"/>
                <a:cs typeface="Times New Roman" panose="02020603050405020304" pitchFamily="18" charset="0"/>
              </a:rPr>
              <a:t>work.my_subprograms.all</a:t>
            </a:r>
            <a:r>
              <a:rPr lang="en-US"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entity </a:t>
            </a:r>
            <a:r>
              <a:rPr lang="en-US" sz="1200" b="1" dirty="0" err="1">
                <a:solidFill>
                  <a:schemeClr val="bg1"/>
                </a:solidFill>
                <a:latin typeface="Times New Roman" panose="02020603050405020304" pitchFamily="18" charset="0"/>
                <a:cs typeface="Times New Roman" panose="02020603050405020304" pitchFamily="18" charset="0"/>
              </a:rPr>
              <a:t>subprograminstantiationexample</a:t>
            </a:r>
            <a:r>
              <a:rPr lang="en-US"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a</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b</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 in  integer;</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c</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d</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 in  integer;  </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result_int</a:t>
            </a:r>
            <a:r>
              <a:rPr lang="en-US" sz="1200" b="1" dirty="0">
                <a:solidFill>
                  <a:schemeClr val="bg1"/>
                </a:solidFill>
                <a:latin typeface="Times New Roman" panose="02020603050405020304" pitchFamily="18" charset="0"/>
                <a:cs typeface="Times New Roman" panose="02020603050405020304" pitchFamily="18" charset="0"/>
              </a:rPr>
              <a:t> : out integer;</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result_real</a:t>
            </a:r>
            <a:r>
              <a:rPr lang="en-US" sz="1200" b="1" dirty="0">
                <a:solidFill>
                  <a:schemeClr val="bg1"/>
                </a:solidFill>
                <a:latin typeface="Times New Roman" panose="02020603050405020304" pitchFamily="18" charset="0"/>
                <a:cs typeface="Times New Roman" panose="02020603050405020304" pitchFamily="18" charset="0"/>
              </a:rPr>
              <a:t>: out integer  </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en-US" sz="1200" b="1" dirty="0">
                <a:solidFill>
                  <a:schemeClr val="bg1"/>
                </a:solidFill>
                <a:latin typeface="Times New Roman" panose="02020603050405020304" pitchFamily="18" charset="0"/>
                <a:cs typeface="Times New Roman" panose="02020603050405020304" pitchFamily="18" charset="0"/>
              </a:rPr>
              <a:t>end </a:t>
            </a:r>
            <a:r>
              <a:rPr lang="en-US" sz="1200" b="1" dirty="0" err="1">
                <a:solidFill>
                  <a:schemeClr val="bg1"/>
                </a:solidFill>
                <a:latin typeface="Times New Roman" panose="02020603050405020304" pitchFamily="18" charset="0"/>
                <a:cs typeface="Times New Roman" panose="02020603050405020304" pitchFamily="18" charset="0"/>
              </a:rPr>
              <a:t>subprograminstantiationexample</a:t>
            </a:r>
            <a:r>
              <a:rPr lang="en-US" sz="1200" b="1" dirty="0">
                <a:solidFill>
                  <a:schemeClr val="bg1"/>
                </a:solidFill>
                <a:latin typeface="Times New Roman" panose="02020603050405020304" pitchFamily="18" charset="0"/>
                <a:cs typeface="Times New Roman" panose="02020603050405020304" pitchFamily="18" charset="0"/>
              </a:rPr>
              <a:t>;</a:t>
            </a:r>
            <a:endParaRPr lang="tr-TR" sz="1200" dirty="0">
              <a:solidFill>
                <a:schemeClr val="bg1"/>
              </a:solidFill>
              <a:latin typeface="Times New Roman" panose="02020603050405020304" pitchFamily="18" charset="0"/>
              <a:ea typeface="ADLaM Display" panose="020F0502020204030204" pitchFamily="2" charset="0"/>
              <a:cs typeface="Times New Roman" panose="02020603050405020304" pitchFamily="18" charset="0"/>
            </a:endParaRPr>
          </a:p>
        </p:txBody>
      </p:sp>
      <p:sp>
        <p:nvSpPr>
          <p:cNvPr id="3" name="İçerik Yer Tutucusu 6">
            <a:extLst>
              <a:ext uri="{FF2B5EF4-FFF2-40B4-BE49-F238E27FC236}">
                <a16:creationId xmlns:a16="http://schemas.microsoft.com/office/drawing/2014/main" id="{CA6D25FF-4EC9-4C5C-4196-09185EF324DC}"/>
              </a:ext>
            </a:extLst>
          </p:cNvPr>
          <p:cNvSpPr txBox="1">
            <a:spLocks/>
          </p:cNvSpPr>
          <p:nvPr/>
        </p:nvSpPr>
        <p:spPr>
          <a:xfrm>
            <a:off x="6096000" y="613245"/>
            <a:ext cx="5458439" cy="60923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architecture behavioral of </a:t>
            </a:r>
            <a:r>
              <a:rPr lang="en-US" sz="1200" b="1" dirty="0" err="1">
                <a:solidFill>
                  <a:schemeClr val="bg1"/>
                </a:solidFill>
                <a:latin typeface="Times New Roman" panose="02020603050405020304" pitchFamily="18" charset="0"/>
                <a:cs typeface="Times New Roman" panose="02020603050405020304" pitchFamily="18" charset="0"/>
              </a:rPr>
              <a:t>subprograminstantiationexample</a:t>
            </a:r>
            <a:r>
              <a:rPr lang="en-US"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constant threshold : integer := 10;</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begin</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process(a</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b</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c</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d</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variable </a:t>
            </a:r>
            <a:r>
              <a:rPr lang="en-US" sz="1200" b="1" dirty="0" err="1">
                <a:solidFill>
                  <a:schemeClr val="bg1"/>
                </a:solidFill>
                <a:latin typeface="Times New Roman" panose="02020603050405020304" pitchFamily="18" charset="0"/>
                <a:cs typeface="Times New Roman" panose="02020603050405020304" pitchFamily="18" charset="0"/>
              </a:rPr>
              <a:t>tempresultint</a:t>
            </a:r>
            <a:r>
              <a:rPr lang="en-US" sz="1200" b="1" dirty="0">
                <a:solidFill>
                  <a:schemeClr val="bg1"/>
                </a:solidFill>
                <a:latin typeface="Times New Roman" panose="02020603050405020304" pitchFamily="18" charset="0"/>
                <a:cs typeface="Times New Roman" panose="02020603050405020304" pitchFamily="18" charset="0"/>
              </a:rPr>
              <a:t> : integer; --temporary storage</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variable </a:t>
            </a:r>
            <a:r>
              <a:rPr lang="en-US" sz="1200" b="1" dirty="0" err="1">
                <a:solidFill>
                  <a:schemeClr val="bg1"/>
                </a:solidFill>
                <a:latin typeface="Times New Roman" panose="02020603050405020304" pitchFamily="18" charset="0"/>
                <a:cs typeface="Times New Roman" panose="02020603050405020304" pitchFamily="18" charset="0"/>
              </a:rPr>
              <a:t>tempresultreal</a:t>
            </a:r>
            <a:r>
              <a:rPr lang="en-US" sz="1200" b="1" dirty="0">
                <a:solidFill>
                  <a:schemeClr val="bg1"/>
                </a:solidFill>
                <a:latin typeface="Times New Roman" panose="02020603050405020304" pitchFamily="18" charset="0"/>
                <a:cs typeface="Times New Roman" panose="02020603050405020304" pitchFamily="18" charset="0"/>
              </a:rPr>
              <a:t> : integer; </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if (a</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&gt; threshold and b</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&gt; threshold) then</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tempresultint</a:t>
            </a:r>
            <a:r>
              <a:rPr lang="en-US" sz="1200" b="1" dirty="0">
                <a:solidFill>
                  <a:schemeClr val="bg1"/>
                </a:solidFill>
                <a:latin typeface="Times New Roman" panose="02020603050405020304" pitchFamily="18" charset="0"/>
                <a:cs typeface="Times New Roman" panose="02020603050405020304" pitchFamily="18" charset="0"/>
              </a:rPr>
              <a:t> := </a:t>
            </a:r>
            <a:r>
              <a:rPr lang="en-US" sz="1200" b="1" dirty="0" err="1">
                <a:solidFill>
                  <a:schemeClr val="bg1"/>
                </a:solidFill>
                <a:latin typeface="Times New Roman" panose="02020603050405020304" pitchFamily="18" charset="0"/>
                <a:cs typeface="Times New Roman" panose="02020603050405020304" pitchFamily="18" charset="0"/>
              </a:rPr>
              <a:t>add_integer</a:t>
            </a:r>
            <a:r>
              <a:rPr lang="en-US"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b</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result_int</a:t>
            </a:r>
            <a:r>
              <a:rPr lang="en-US" sz="1200" b="1" dirty="0">
                <a:solidFill>
                  <a:schemeClr val="bg1"/>
                </a:solidFill>
                <a:latin typeface="Times New Roman" panose="02020603050405020304" pitchFamily="18" charset="0"/>
                <a:cs typeface="Times New Roman" panose="02020603050405020304" pitchFamily="18" charset="0"/>
              </a:rPr>
              <a:t> &lt;= </a:t>
            </a:r>
            <a:r>
              <a:rPr lang="en-US" sz="1200" b="1" dirty="0" err="1">
                <a:solidFill>
                  <a:schemeClr val="bg1"/>
                </a:solidFill>
                <a:latin typeface="Times New Roman" panose="02020603050405020304" pitchFamily="18" charset="0"/>
                <a:cs typeface="Times New Roman" panose="02020603050405020304" pitchFamily="18" charset="0"/>
              </a:rPr>
              <a:t>tempresultint</a:t>
            </a:r>
            <a:r>
              <a:rPr lang="en-US"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result_int</a:t>
            </a:r>
            <a:r>
              <a:rPr lang="en-US" sz="1200" b="1" dirty="0">
                <a:solidFill>
                  <a:schemeClr val="bg1"/>
                </a:solidFill>
                <a:latin typeface="Times New Roman" panose="02020603050405020304" pitchFamily="18" charset="0"/>
                <a:cs typeface="Times New Roman" panose="02020603050405020304" pitchFamily="18" charset="0"/>
              </a:rPr>
              <a:t> &lt;= 0; </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endParaRPr lang="en-US"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if (c</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&gt; threshold and d</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&gt; threshold) then </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tempresultreal</a:t>
            </a:r>
            <a:r>
              <a:rPr lang="en-US" sz="1200" b="1" dirty="0">
                <a:solidFill>
                  <a:schemeClr val="bg1"/>
                </a:solidFill>
                <a:latin typeface="Times New Roman" panose="02020603050405020304" pitchFamily="18" charset="0"/>
                <a:cs typeface="Times New Roman" panose="02020603050405020304" pitchFamily="18" charset="0"/>
              </a:rPr>
              <a:t> := </a:t>
            </a:r>
            <a:r>
              <a:rPr lang="en-US" sz="1200" b="1" dirty="0" err="1">
                <a:solidFill>
                  <a:schemeClr val="bg1"/>
                </a:solidFill>
                <a:latin typeface="Times New Roman" panose="02020603050405020304" pitchFamily="18" charset="0"/>
                <a:cs typeface="Times New Roman" panose="02020603050405020304" pitchFamily="18" charset="0"/>
              </a:rPr>
              <a:t>add_integer</a:t>
            </a:r>
            <a:r>
              <a:rPr lang="en-US" sz="1200" b="1" dirty="0">
                <a:solidFill>
                  <a:schemeClr val="bg1"/>
                </a:solidFill>
                <a:latin typeface="Times New Roman" panose="02020603050405020304" pitchFamily="18" charset="0"/>
                <a:cs typeface="Times New Roman" panose="02020603050405020304" pitchFamily="18" charset="0"/>
              </a:rPr>
              <a:t>(c</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d</a:t>
            </a:r>
            <a:r>
              <a:rPr lang="tr-TR" sz="1200" b="1" dirty="0">
                <a:solidFill>
                  <a:schemeClr val="bg1"/>
                </a:solidFill>
                <a:latin typeface="Times New Roman" panose="02020603050405020304" pitchFamily="18" charset="0"/>
                <a:cs typeface="Times New Roman" panose="02020603050405020304" pitchFamily="18" charset="0"/>
              </a:rPr>
              <a:t>_in</a:t>
            </a:r>
            <a:r>
              <a:rPr lang="en-US"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result_real</a:t>
            </a:r>
            <a:r>
              <a:rPr lang="en-US" sz="1200" b="1" dirty="0">
                <a:solidFill>
                  <a:schemeClr val="bg1"/>
                </a:solidFill>
                <a:latin typeface="Times New Roman" panose="02020603050405020304" pitchFamily="18" charset="0"/>
                <a:cs typeface="Times New Roman" panose="02020603050405020304" pitchFamily="18" charset="0"/>
              </a:rPr>
              <a:t> &lt;= </a:t>
            </a:r>
            <a:r>
              <a:rPr lang="en-US" sz="1200" b="1" dirty="0" err="1">
                <a:solidFill>
                  <a:schemeClr val="bg1"/>
                </a:solidFill>
                <a:latin typeface="Times New Roman" panose="02020603050405020304" pitchFamily="18" charset="0"/>
                <a:cs typeface="Times New Roman" panose="02020603050405020304" pitchFamily="18" charset="0"/>
              </a:rPr>
              <a:t>tempresultreal</a:t>
            </a:r>
            <a:r>
              <a:rPr lang="en-US"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result_real</a:t>
            </a:r>
            <a:r>
              <a:rPr lang="en-US" sz="12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    end process;</a:t>
            </a:r>
          </a:p>
          <a:p>
            <a:pPr marL="0" indent="0">
              <a:spcBef>
                <a:spcPts val="0"/>
              </a:spcBef>
              <a:buFont typeface="Arial" panose="020B0604020202020204" pitchFamily="34" charset="0"/>
              <a:buNone/>
            </a:pPr>
            <a:r>
              <a:rPr lang="en-US" sz="1200" b="1" dirty="0">
                <a:solidFill>
                  <a:schemeClr val="bg1"/>
                </a:solidFill>
                <a:latin typeface="Times New Roman" panose="02020603050405020304" pitchFamily="18" charset="0"/>
                <a:cs typeface="Times New Roman" panose="02020603050405020304" pitchFamily="18" charset="0"/>
              </a:rPr>
              <a:t>end behavioral;</a:t>
            </a:r>
          </a:p>
        </p:txBody>
      </p:sp>
    </p:spTree>
    <p:extLst>
      <p:ext uri="{BB962C8B-B14F-4D97-AF65-F5344CB8AC3E}">
        <p14:creationId xmlns:p14="http://schemas.microsoft.com/office/powerpoint/2010/main" val="2757962168"/>
      </p:ext>
    </p:extLst>
  </p:cSld>
  <p:clrMapOvr>
    <a:masterClrMapping/>
  </p:clrMapOvr>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STANDARD</a:t>
            </a:r>
            <a:endParaRPr lang="en-GB" sz="4000" b="1" i="1" dirty="0">
              <a:solidFill>
                <a:schemeClr val="bg1"/>
              </a:solidFill>
              <a:latin typeface="Tw Cen MT (Body)"/>
              <a:cs typeface="Times New Roman" panose="02020603050405020304" pitchFamily="18" charset="0"/>
            </a:endParaRPr>
          </a:p>
        </p:txBody>
      </p:sp>
      <p:grpSp>
        <p:nvGrpSpPr>
          <p:cNvPr id="4" name="Group 3">
            <a:extLst>
              <a:ext uri="{FF2B5EF4-FFF2-40B4-BE49-F238E27FC236}">
                <a16:creationId xmlns:a16="http://schemas.microsoft.com/office/drawing/2014/main" id="{B02CB632-7C01-9425-30ED-9730455B639B}"/>
              </a:ext>
            </a:extLst>
          </p:cNvPr>
          <p:cNvGrpSpPr/>
          <p:nvPr/>
        </p:nvGrpSpPr>
        <p:grpSpPr>
          <a:xfrm>
            <a:off x="1114097" y="840828"/>
            <a:ext cx="10673748" cy="5602014"/>
            <a:chOff x="2410086" y="2204675"/>
            <a:chExt cx="10313451" cy="5321346"/>
          </a:xfrm>
        </p:grpSpPr>
        <p:pic>
          <p:nvPicPr>
            <p:cNvPr id="5" name="Picture 19">
              <a:extLst>
                <a:ext uri="{FF2B5EF4-FFF2-40B4-BE49-F238E27FC236}">
                  <a16:creationId xmlns:a16="http://schemas.microsoft.com/office/drawing/2014/main" id="{FFF622F6-982A-683F-26E4-E6D08D3797B0}"/>
                </a:ext>
              </a:extLst>
            </p:cNvPr>
            <p:cNvPicPr>
              <a:picLocks noChangeAspect="1"/>
            </p:cNvPicPr>
            <p:nvPr/>
          </p:nvPicPr>
          <p:blipFill>
            <a:blip r:embed="rId3"/>
            <a:stretch>
              <a:fillRect/>
            </a:stretch>
          </p:blipFill>
          <p:spPr>
            <a:xfrm>
              <a:off x="2410086" y="2204675"/>
              <a:ext cx="8745033" cy="5321346"/>
            </a:xfrm>
            <a:prstGeom prst="rect">
              <a:avLst/>
            </a:prstGeom>
            <a:ln w="31750">
              <a:solidFill>
                <a:schemeClr val="bg1"/>
              </a:solidFill>
            </a:ln>
          </p:spPr>
        </p:pic>
        <p:sp>
          <p:nvSpPr>
            <p:cNvPr id="6" name="TextBox 21">
              <a:extLst>
                <a:ext uri="{FF2B5EF4-FFF2-40B4-BE49-F238E27FC236}">
                  <a16:creationId xmlns:a16="http://schemas.microsoft.com/office/drawing/2014/main" id="{308842C7-6B05-3AAD-EB45-EE317AA9FABB}"/>
                </a:ext>
              </a:extLst>
            </p:cNvPr>
            <p:cNvSpPr txBox="1"/>
            <p:nvPr/>
          </p:nvSpPr>
          <p:spPr>
            <a:xfrm>
              <a:off x="6621187" y="2204675"/>
              <a:ext cx="6102350" cy="25391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https://www.hdlworks.com/hdl_corner/vhdl_ref/VHDLContents/StandardPackage.htm</a:t>
              </a:r>
              <a:endParaRPr lang="en-US" sz="1050" u="sng" dirty="0">
                <a:solidFill>
                  <a:srgbClr val="0070C0"/>
                </a:solidFill>
              </a:endParaRPr>
            </a:p>
          </p:txBody>
        </p:sp>
      </p:grpSp>
    </p:spTree>
    <p:extLst>
      <p:ext uri="{BB962C8B-B14F-4D97-AF65-F5344CB8AC3E}">
        <p14:creationId xmlns:p14="http://schemas.microsoft.com/office/powerpoint/2010/main" val="33323555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TEXTIO</a:t>
            </a:r>
            <a:endParaRPr lang="en-GB" sz="4000" b="1" i="1" dirty="0">
              <a:solidFill>
                <a:schemeClr val="bg1"/>
              </a:solidFill>
              <a:latin typeface="Tw Cen MT (Body)"/>
              <a:cs typeface="Times New Roman" panose="02020603050405020304" pitchFamily="18" charset="0"/>
            </a:endParaRPr>
          </a:p>
        </p:txBody>
      </p:sp>
      <p:grpSp>
        <p:nvGrpSpPr>
          <p:cNvPr id="7" name="Group 3">
            <a:extLst>
              <a:ext uri="{FF2B5EF4-FFF2-40B4-BE49-F238E27FC236}">
                <a16:creationId xmlns:a16="http://schemas.microsoft.com/office/drawing/2014/main" id="{CB45675C-A012-9E43-FB5A-120996246FA5}"/>
              </a:ext>
            </a:extLst>
          </p:cNvPr>
          <p:cNvGrpSpPr/>
          <p:nvPr/>
        </p:nvGrpSpPr>
        <p:grpSpPr>
          <a:xfrm>
            <a:off x="1366504" y="764004"/>
            <a:ext cx="9080620" cy="5960612"/>
            <a:chOff x="1555690" y="807902"/>
            <a:chExt cx="9080620" cy="5960612"/>
          </a:xfrm>
        </p:grpSpPr>
        <p:pic>
          <p:nvPicPr>
            <p:cNvPr id="9" name="Picture 6">
              <a:extLst>
                <a:ext uri="{FF2B5EF4-FFF2-40B4-BE49-F238E27FC236}">
                  <a16:creationId xmlns:a16="http://schemas.microsoft.com/office/drawing/2014/main" id="{C6FA1C69-6F26-65EB-FE37-F2D9E818D99B}"/>
                </a:ext>
              </a:extLst>
            </p:cNvPr>
            <p:cNvPicPr>
              <a:picLocks noChangeAspect="1"/>
            </p:cNvPicPr>
            <p:nvPr/>
          </p:nvPicPr>
          <p:blipFill>
            <a:blip r:embed="rId3"/>
            <a:stretch>
              <a:fillRect/>
            </a:stretch>
          </p:blipFill>
          <p:spPr>
            <a:xfrm>
              <a:off x="1555690" y="807902"/>
              <a:ext cx="9080620" cy="5960612"/>
            </a:xfrm>
            <a:prstGeom prst="rect">
              <a:avLst/>
            </a:prstGeom>
            <a:ln w="34925">
              <a:solidFill>
                <a:schemeClr val="bg1"/>
              </a:solidFill>
            </a:ln>
          </p:spPr>
        </p:pic>
        <p:sp>
          <p:nvSpPr>
            <p:cNvPr id="10" name="TextBox 14">
              <a:extLst>
                <a:ext uri="{FF2B5EF4-FFF2-40B4-BE49-F238E27FC236}">
                  <a16:creationId xmlns:a16="http://schemas.microsoft.com/office/drawing/2014/main" id="{9E51C5EB-7C8C-409F-3F16-B6710EEB135E}"/>
                </a:ext>
              </a:extLst>
            </p:cNvPr>
            <p:cNvSpPr txBox="1"/>
            <p:nvPr/>
          </p:nvSpPr>
          <p:spPr>
            <a:xfrm>
              <a:off x="5937588" y="855558"/>
              <a:ext cx="4698722"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https://www.hdlworks.com/hdl_corner/vhdl_ref/VHDLContents/TEXTIOPackage.htm</a:t>
              </a:r>
              <a:endParaRPr lang="en-US" sz="1050" u="sng" dirty="0">
                <a:solidFill>
                  <a:srgbClr val="0070C0"/>
                </a:solidFill>
              </a:endParaRPr>
            </a:p>
          </p:txBody>
        </p:sp>
      </p:grpSp>
    </p:spTree>
    <p:extLst>
      <p:ext uri="{BB962C8B-B14F-4D97-AF65-F5344CB8AC3E}">
        <p14:creationId xmlns:p14="http://schemas.microsoft.com/office/powerpoint/2010/main" val="36307004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Environment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6" name="Content Placeholder 2">
            <a:extLst>
              <a:ext uri="{FF2B5EF4-FFF2-40B4-BE49-F238E27FC236}">
                <a16:creationId xmlns:a16="http://schemas.microsoft.com/office/drawing/2014/main" id="{A381BC88-C3CD-4D16-9437-6C17B126F734}"/>
              </a:ext>
            </a:extLst>
          </p:cNvPr>
          <p:cNvSpPr>
            <a:spLocks noGrp="1"/>
          </p:cNvSpPr>
          <p:nvPr>
            <p:ph idx="1"/>
          </p:nvPr>
        </p:nvSpPr>
        <p:spPr>
          <a:xfrm>
            <a:off x="733876" y="698604"/>
            <a:ext cx="10724247" cy="856927"/>
          </a:xfrm>
        </p:spPr>
        <p:txBody>
          <a:bodyPr>
            <a:noAutofit/>
          </a:bodyPr>
          <a:lstStyle/>
          <a:p>
            <a:pPr>
              <a:lnSpc>
                <a:spcPct val="110000"/>
              </a:lnSpc>
              <a:buFontTx/>
              <a:buChar char="-"/>
            </a:pPr>
            <a:r>
              <a:rPr lang="en-US" sz="2000" b="0" i="0" dirty="0">
                <a:solidFill>
                  <a:schemeClr val="bg1"/>
                </a:solidFill>
                <a:effectLst/>
              </a:rPr>
              <a:t>The standard environmental package (ENV), which was introduced in VHDL-2008, has been extended with subprograms for reading and writing in directories on the native filesystem.</a:t>
            </a:r>
            <a:endParaRPr lang="tr-TR" sz="2000" b="0" i="0" dirty="0">
              <a:solidFill>
                <a:schemeClr val="bg1"/>
              </a:solidFill>
              <a:effectLst/>
            </a:endParaRPr>
          </a:p>
          <a:p>
            <a:r>
              <a:rPr lang="tr-TR" sz="2000" b="0" i="0" dirty="0">
                <a:solidFill>
                  <a:schemeClr val="bg1"/>
                </a:solidFill>
                <a:effectLst/>
              </a:rPr>
              <a:t>T</a:t>
            </a:r>
            <a:r>
              <a:rPr lang="en-US" sz="2000" b="0" i="0" dirty="0">
                <a:solidFill>
                  <a:schemeClr val="bg1"/>
                </a:solidFill>
                <a:effectLst/>
              </a:rPr>
              <a:t>his package allows VHDL code to control the simulator, and to find out the simulator time resolution</a:t>
            </a:r>
            <a:r>
              <a:rPr lang="tr-TR" sz="2000" b="0" i="0" dirty="0">
                <a:solidFill>
                  <a:schemeClr val="bg1"/>
                </a:solidFill>
                <a:effectLst/>
              </a:rPr>
              <a:t>.</a:t>
            </a:r>
            <a:br>
              <a:rPr lang="tr-TR" sz="2000" b="0" i="0" dirty="0">
                <a:solidFill>
                  <a:schemeClr val="bg1"/>
                </a:solidFill>
                <a:effectLst/>
              </a:rPr>
            </a:br>
            <a:endParaRPr lang="en-GB" sz="2000" dirty="0">
              <a:solidFill>
                <a:schemeClr val="bg1"/>
              </a:solidFill>
            </a:endParaRPr>
          </a:p>
          <a:p>
            <a:pPr marL="0" indent="0">
              <a:buNone/>
            </a:pPr>
            <a:r>
              <a:rPr lang="en-GB"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stop(</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a:solidFill>
                  <a:schemeClr val="bg1"/>
                </a:solidFill>
                <a:effectLst/>
                <a:latin typeface="Times New Roman" panose="02020603050405020304" pitchFamily="18" charset="0"/>
                <a:cs typeface="Times New Roman" panose="02020603050405020304" pitchFamily="18" charset="0"/>
              </a:rPr>
              <a:t>stop;</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function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resolution_limit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return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delay_length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wait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for</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env.resolution_limit</a:t>
            </a:r>
            <a:r>
              <a:rPr lang="tr-TR" sz="2000" b="1" dirty="0">
                <a:solidFill>
                  <a:schemeClr val="bg1"/>
                </a:solidFill>
                <a:effectLst/>
                <a:latin typeface="Times New Roman" panose="02020603050405020304" pitchFamily="18" charset="0"/>
                <a:cs typeface="Times New Roman" panose="02020603050405020304" pitchFamily="18" charset="0"/>
              </a:rPr>
              <a:t>;</a:t>
            </a: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2431620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Mathematical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441434" y="735725"/>
            <a:ext cx="5023947" cy="4971394"/>
          </a:xfrm>
        </p:spPr>
        <p:txBody>
          <a:bodyPr>
            <a:normAutofit fontScale="25000" lnSpcReduction="20000"/>
          </a:bodyPr>
          <a:lstStyle/>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library</a:t>
            </a:r>
            <a:r>
              <a:rPr lang="tr-TR" sz="3400" b="0"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Package</a:t>
            </a:r>
            <a:r>
              <a:rPr lang="tr-TR" sz="3400" b="0" dirty="0">
                <a:solidFill>
                  <a:schemeClr val="bg1"/>
                </a:solidFill>
                <a:effectLst/>
                <a:latin typeface="Times New Roman" panose="02020603050405020304" pitchFamily="18" charset="0"/>
                <a:cs typeface="Times New Roman" panose="02020603050405020304" pitchFamily="18" charset="0"/>
              </a:rPr>
              <a:t> MATH_REAL is</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MATH_E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2.71828_18284_59045_23536;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0.36787_94411_71442_32160;</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3.14159_26535_89793_23846;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0.31830_98861_83790_67154;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0.69314_71805_59945_30942;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MATH_LOG_OF_10: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2.30258_50929_94045_68402;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MATH_LOG2_OF_E: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1.44269_50408_88963_4074;</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MATH_LOG10_OF_E: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0.43429_44819_03251_82765;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1.41421_35623_73095_04880;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MATH_SQRT1_2: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0.70710_67811_86547_52440;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MATH_SQRT_PI: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1.77245_38509_05516_02730;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MATH_DEG_TO_RAD: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0.01745_32925_19943_29577;</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MATH_RAD_TO_DEG: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57.29577_95130_82320_87685;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attribute</a:t>
            </a:r>
            <a:r>
              <a:rPr lang="tr-TR" sz="3400" b="0" dirty="0">
                <a:solidFill>
                  <a:schemeClr val="bg1"/>
                </a:solidFill>
                <a:effectLst/>
                <a:latin typeface="Times New Roman" panose="02020603050405020304" pitchFamily="18" charset="0"/>
                <a:cs typeface="Times New Roman" panose="02020603050405020304" pitchFamily="18" charset="0"/>
              </a:rPr>
              <a:t> FOREIGN : </a:t>
            </a:r>
            <a:r>
              <a:rPr lang="tr-TR" sz="3400" b="0" dirty="0" err="1">
                <a:solidFill>
                  <a:schemeClr val="bg1"/>
                </a:solidFill>
                <a:effectLst/>
                <a:latin typeface="Times New Roman" panose="02020603050405020304" pitchFamily="18" charset="0"/>
                <a:cs typeface="Times New Roman" panose="02020603050405020304" pitchFamily="18" charset="0"/>
              </a:rPr>
              <a:t>string</a:t>
            </a:r>
            <a:r>
              <a:rPr lang="tr-TR" sz="3400" b="0"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en-US" sz="3400" b="0" dirty="0">
                <a:solidFill>
                  <a:schemeClr val="bg1"/>
                </a:solidFill>
                <a:effectLst/>
                <a:latin typeface="Times New Roman" panose="02020603050405020304" pitchFamily="18" charset="0"/>
                <a:cs typeface="Times New Roman" panose="02020603050405020304" pitchFamily="18" charset="0"/>
              </a:rPr>
              <a:t>function SIGN (X: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CEIL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FLOOR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ROUND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FMAX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FMIN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procedure UNIFORM (variable Seed1,Seed2:inout integer; variable X:out real);</a:t>
            </a:r>
          </a:p>
          <a:p>
            <a:pPr marL="0" indent="0">
              <a:buNone/>
            </a:pPr>
            <a:endParaRPr lang="tr-TR" sz="4800" b="0" dirty="0">
              <a:solidFill>
                <a:schemeClr val="bg1"/>
              </a:solidFill>
              <a:effectLst/>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6222124" y="840828"/>
            <a:ext cx="4183118" cy="575966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4800" b="0" dirty="0">
                <a:solidFill>
                  <a:schemeClr val="bg1"/>
                </a:solidFill>
                <a:effectLst/>
                <a:latin typeface="Times New Roman" panose="02020603050405020304" pitchFamily="18" charset="0"/>
                <a:cs typeface="Times New Roman" panose="02020603050405020304" pitchFamily="18" charset="0"/>
              </a:rPr>
              <a:t>  </a:t>
            </a:r>
            <a:r>
              <a:rPr lang="en-US" sz="32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function SQRT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CBRT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integer;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EXP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(BASE: positive;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 (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 (X : real ) return real; </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ATAN2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ATANH (X : real) return real;</a:t>
            </a:r>
          </a:p>
          <a:p>
            <a:pPr marL="0" indent="0">
              <a:buNone/>
            </a:pPr>
            <a:r>
              <a:rPr lang="tr-TR" sz="40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end MATH_REAL;</a:t>
            </a:r>
          </a:p>
          <a:p>
            <a:pPr marL="0" indent="0">
              <a:buFont typeface="Arial" panose="020B0604020202020204" pitchFamily="34" charset="0"/>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01062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Multivalue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Logic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pic>
        <p:nvPicPr>
          <p:cNvPr id="6" name="Resim 5">
            <a:extLst>
              <a:ext uri="{FF2B5EF4-FFF2-40B4-BE49-F238E27FC236}">
                <a16:creationId xmlns:a16="http://schemas.microsoft.com/office/drawing/2014/main" id="{3FB77DD6-ED18-4996-A7D6-90E7A83BEA6F}"/>
              </a:ext>
            </a:extLst>
          </p:cNvPr>
          <p:cNvPicPr>
            <a:picLocks noChangeAspect="1"/>
          </p:cNvPicPr>
          <p:nvPr/>
        </p:nvPicPr>
        <p:blipFill>
          <a:blip r:embed="rId3"/>
          <a:stretch>
            <a:fillRect/>
          </a:stretch>
        </p:blipFill>
        <p:spPr>
          <a:xfrm>
            <a:off x="1324304" y="588578"/>
            <a:ext cx="8936016" cy="6143297"/>
          </a:xfrm>
          <a:prstGeom prst="rect">
            <a:avLst/>
          </a:prstGeom>
        </p:spPr>
      </p:pic>
      <p:sp>
        <p:nvSpPr>
          <p:cNvPr id="9" name="TextBox 14">
            <a:extLst>
              <a:ext uri="{FF2B5EF4-FFF2-40B4-BE49-F238E27FC236}">
                <a16:creationId xmlns:a16="http://schemas.microsoft.com/office/drawing/2014/main" id="{05FD5F26-55C4-4297-A8DB-3D08ED68C3C0}"/>
              </a:ext>
            </a:extLst>
          </p:cNvPr>
          <p:cNvSpPr txBox="1"/>
          <p:nvPr/>
        </p:nvSpPr>
        <p:spPr>
          <a:xfrm>
            <a:off x="5561598" y="759108"/>
            <a:ext cx="4592924"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rPr>
              <a:t>https://www.hdlworks.com/hdl_corner/vhdl_ref/VHDLContents/StdLogic1164.htm</a:t>
            </a:r>
          </a:p>
        </p:txBody>
      </p:sp>
    </p:spTree>
    <p:extLst>
      <p:ext uri="{BB962C8B-B14F-4D97-AF65-F5344CB8AC3E}">
        <p14:creationId xmlns:p14="http://schemas.microsoft.com/office/powerpoint/2010/main" val="19490181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628773" y="588578"/>
            <a:ext cx="10724247" cy="856927"/>
          </a:xfrm>
        </p:spPr>
        <p:txBody>
          <a:bodyPr>
            <a:noAutofit/>
          </a:bodyPr>
          <a:lstStyle/>
          <a:p>
            <a:pPr>
              <a:lnSpc>
                <a:spcPct val="110000"/>
              </a:lnSpc>
              <a:buFontTx/>
              <a:buChar char="-"/>
            </a:pPr>
            <a:r>
              <a:rPr lang="en-US" sz="2000" dirty="0">
                <a:solidFill>
                  <a:schemeClr val="bg1"/>
                </a:solidFill>
              </a:rPr>
              <a:t>This subclause defines standard practices for synthesizing binary digital electronic circuits from VHDL source code</a:t>
            </a:r>
            <a:endParaRPr lang="tr-TR" sz="2000" dirty="0">
              <a:solidFill>
                <a:schemeClr val="bg1"/>
              </a:solidFill>
            </a:endParaRPr>
          </a:p>
          <a:p>
            <a:pPr marL="0" indent="0">
              <a:lnSpc>
                <a:spcPct val="110000"/>
              </a:lnSpc>
              <a:buNone/>
            </a:pPr>
            <a:r>
              <a:rPr lang="en-US" sz="2000" dirty="0">
                <a:solidFill>
                  <a:schemeClr val="bg1"/>
                </a:solidFill>
              </a:rPr>
              <a:t>a) The hardware interpretation of values belonging to the BIT and BOOLEAN types defined in package STD.STANDARD and to the STD_ULOGIC type defined in package IEEE.STD_LOGIC_1164. </a:t>
            </a:r>
            <a:endParaRPr lang="tr-TR" sz="2000" dirty="0">
              <a:solidFill>
                <a:schemeClr val="bg1"/>
              </a:solidFill>
            </a:endParaRPr>
          </a:p>
          <a:p>
            <a:pPr marL="0" indent="0">
              <a:lnSpc>
                <a:spcPct val="110000"/>
              </a:lnSpc>
              <a:buNone/>
            </a:pPr>
            <a:r>
              <a:rPr lang="en-US" sz="2000" dirty="0">
                <a:solidFill>
                  <a:schemeClr val="bg1"/>
                </a:solidFill>
              </a:rPr>
              <a:t>b) A function (STD_MATCH) that provides “don’t care” or “wild card” testing of values based on the STD_ULOGIC type. </a:t>
            </a:r>
            <a:endParaRPr lang="tr-TR" sz="2000" dirty="0">
              <a:solidFill>
                <a:schemeClr val="bg1"/>
              </a:solidFill>
            </a:endParaRPr>
          </a:p>
          <a:p>
            <a:pPr marL="0" indent="0">
              <a:lnSpc>
                <a:spcPct val="110000"/>
              </a:lnSpc>
              <a:buNone/>
            </a:pPr>
            <a:r>
              <a:rPr lang="en-US" sz="2000" dirty="0">
                <a:solidFill>
                  <a:schemeClr val="bg1"/>
                </a:solidFill>
              </a:rPr>
              <a:t>c) Standard functions for representing sensitivity to the edge of a signal. </a:t>
            </a:r>
            <a:endParaRPr lang="tr-TR" sz="2000" dirty="0">
              <a:solidFill>
                <a:schemeClr val="bg1"/>
              </a:solidFill>
            </a:endParaRPr>
          </a:p>
          <a:p>
            <a:pPr marL="0" indent="0">
              <a:lnSpc>
                <a:spcPct val="110000"/>
              </a:lnSpc>
              <a:buNone/>
            </a:pPr>
            <a:r>
              <a:rPr lang="en-US" sz="2000" dirty="0">
                <a:solidFill>
                  <a:schemeClr val="bg1"/>
                </a:solidFill>
              </a:rPr>
              <a:t>d) Packages that define one-dimensional array types for representing signed and unsigned arithmetic values, and that define arithmetic, shift, and type conversion operations on those types.</a:t>
            </a:r>
            <a:endParaRPr lang="tr-TR" sz="2000" dirty="0">
              <a:solidFill>
                <a:schemeClr val="bg1"/>
              </a:solidFill>
            </a:endParaRPr>
          </a:p>
          <a:p>
            <a:pPr marL="0" indent="0">
              <a:lnSpc>
                <a:spcPct val="110000"/>
              </a:lnSpc>
              <a:buNone/>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function STD_MATCH (L, R: STD_ULOGIC) return BOOLEAN;</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function STD_MATCH (L, R: STD_LOGIC_VECTOR) return BOOLEAN;</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 Result: </a:t>
            </a:r>
            <a:r>
              <a:rPr lang="en-US" sz="1500" b="1" dirty="0" err="1">
                <a:solidFill>
                  <a:schemeClr val="bg1"/>
                </a:solidFill>
                <a:effectLst/>
                <a:ea typeface="Calibri" panose="020F0502020204030204" pitchFamily="34" charset="0"/>
              </a:rPr>
              <a:t>termwise</a:t>
            </a:r>
            <a:r>
              <a:rPr lang="en-US" sz="1500" b="1" dirty="0">
                <a:solidFill>
                  <a:schemeClr val="bg1"/>
                </a:solidFill>
                <a:effectLst/>
                <a:ea typeface="Calibri" panose="020F0502020204030204" pitchFamily="34" charset="0"/>
              </a:rPr>
              <a:t> comparison per STD_LOGIC_1164 intent</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 Result: terms compared per STD_LOGIC_1164 intent</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a:t>
            </a: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7804935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Context</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1480110" y="655017"/>
            <a:ext cx="2571625" cy="1797270"/>
          </a:xfrm>
        </p:spPr>
        <p:txBody>
          <a:bodyPr>
            <a:noAutofit/>
          </a:bodyPr>
          <a:lstStyle/>
          <a:p>
            <a:pPr marL="0" indent="0">
              <a:buNone/>
            </a:pPr>
            <a:r>
              <a:rPr lang="tr-TR" sz="1200" b="0" dirty="0" err="1">
                <a:solidFill>
                  <a:schemeClr val="bg1"/>
                </a:solidFill>
                <a:effectLst/>
              </a:rPr>
              <a:t>library</a:t>
            </a:r>
            <a:r>
              <a:rPr lang="tr-TR" sz="1200" b="0" dirty="0">
                <a:solidFill>
                  <a:schemeClr val="bg1"/>
                </a:solidFill>
                <a:effectLst/>
              </a:rPr>
              <a:t> IEEE;</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IEEE.std_logic_1164.all;</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IEEE.numeric_std.all</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sitelib.sitepack.all</a:t>
            </a:r>
            <a:r>
              <a:rPr lang="tr-TR" sz="1200" b="0" dirty="0">
                <a:solidFill>
                  <a:schemeClr val="bg1"/>
                </a:solidFill>
                <a:effectLst/>
              </a:rPr>
              <a:t>;</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p>
          <a:p>
            <a:pPr marL="0" indent="0">
              <a:buNone/>
            </a:pPr>
            <a:endParaRPr lang="tr-TR" sz="1000" b="0" dirty="0">
              <a:solidFill>
                <a:schemeClr val="bg1"/>
              </a:solidFill>
              <a:effectLst/>
            </a:endParaRPr>
          </a:p>
          <a:p>
            <a:pPr marL="0" indent="0">
              <a:lnSpc>
                <a:spcPct val="110000"/>
              </a:lnSpc>
              <a:buNone/>
            </a:pPr>
            <a:endParaRPr lang="en-US" sz="1500" b="1" dirty="0">
              <a:solidFill>
                <a:schemeClr val="bg1"/>
              </a:solidFill>
              <a:effectLst/>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908A0928-F593-4C5B-8853-E34E55A00DE5}"/>
              </a:ext>
            </a:extLst>
          </p:cNvPr>
          <p:cNvSpPr txBox="1">
            <a:spLocks/>
          </p:cNvSpPr>
          <p:nvPr/>
        </p:nvSpPr>
        <p:spPr>
          <a:xfrm>
            <a:off x="3785282" y="655017"/>
            <a:ext cx="4442469"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err="1">
                <a:solidFill>
                  <a:schemeClr val="bg1"/>
                </a:solidFill>
                <a:effectLst/>
              </a:rPr>
              <a:t>context</a:t>
            </a:r>
            <a:r>
              <a:rPr lang="tr-TR" sz="1200" b="0" dirty="0">
                <a:solidFill>
                  <a:schemeClr val="bg1"/>
                </a:solidFill>
                <a:effectLst/>
              </a:rPr>
              <a:t> proj1_context is  -- </a:t>
            </a:r>
            <a:r>
              <a:rPr lang="tr-TR" sz="1200" b="0" dirty="0" err="1">
                <a:solidFill>
                  <a:schemeClr val="bg1"/>
                </a:solidFill>
                <a:effectLst/>
              </a:rPr>
              <a:t>compiled</a:t>
            </a:r>
            <a:r>
              <a:rPr lang="tr-TR" sz="1200" b="0" dirty="0">
                <a:solidFill>
                  <a:schemeClr val="bg1"/>
                </a:solidFill>
                <a:effectLst/>
              </a:rPr>
              <a:t> </a:t>
            </a:r>
            <a:r>
              <a:rPr lang="tr-TR" sz="1200" b="0" dirty="0" err="1">
                <a:solidFill>
                  <a:schemeClr val="bg1"/>
                </a:solidFill>
                <a:effectLst/>
              </a:rPr>
              <a:t>into</a:t>
            </a: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a:t>
            </a:r>
            <a:r>
              <a:rPr lang="tr-TR" sz="1200" b="0" dirty="0" err="1">
                <a:solidFill>
                  <a:schemeClr val="bg1"/>
                </a:solidFill>
                <a:effectLst/>
              </a:rPr>
              <a:t>sitelib</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 </a:t>
            </a:r>
            <a:r>
              <a:rPr lang="tr-TR" sz="1200" b="0" dirty="0" err="1">
                <a:solidFill>
                  <a:schemeClr val="bg1"/>
                </a:solidFill>
                <a:effectLst/>
              </a:rPr>
              <a:t>sitelib.site_context</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proj1lib.proj1pack.all;</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endParaRPr lang="en-GB" sz="1200"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0" name="Content Placeholder 2">
            <a:extLst>
              <a:ext uri="{FF2B5EF4-FFF2-40B4-BE49-F238E27FC236}">
                <a16:creationId xmlns:a16="http://schemas.microsoft.com/office/drawing/2014/main" id="{1A20F516-ED46-47BA-BC0E-ED001134F940}"/>
              </a:ext>
            </a:extLst>
          </p:cNvPr>
          <p:cNvSpPr txBox="1">
            <a:spLocks/>
          </p:cNvSpPr>
          <p:nvPr/>
        </p:nvSpPr>
        <p:spPr>
          <a:xfrm>
            <a:off x="7565600" y="655017"/>
            <a:ext cx="2703007"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a:solidFill>
                  <a:schemeClr val="bg1"/>
                </a:solidFill>
                <a:effectLst/>
              </a:rPr>
              <a:t>--</a:t>
            </a:r>
            <a:r>
              <a:rPr lang="tr-TR" sz="1200" b="0" dirty="0" err="1">
                <a:solidFill>
                  <a:schemeClr val="bg1"/>
                </a:solidFill>
                <a:effectLst/>
              </a:rPr>
              <a:t>call</a:t>
            </a:r>
            <a:endParaRPr lang="tr-TR" sz="1200" b="0" dirty="0">
              <a:solidFill>
                <a:schemeClr val="bg1"/>
              </a:solidFill>
              <a:effectLst/>
            </a:endParaRPr>
          </a:p>
          <a:p>
            <a:pPr marL="0" indent="0">
              <a:buNone/>
            </a:pP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err="1">
                <a:solidFill>
                  <a:schemeClr val="bg1"/>
                </a:solidFill>
                <a:effectLst/>
              </a:rPr>
              <a:t>context</a:t>
            </a:r>
            <a:r>
              <a:rPr lang="tr-TR" sz="1200" b="0" dirty="0">
                <a:solidFill>
                  <a:schemeClr val="bg1"/>
                </a:solidFill>
                <a:effectLst/>
              </a:rPr>
              <a:t> proj1lib.proj1_context;</a:t>
            </a:r>
          </a:p>
          <a:p>
            <a:pPr marL="0" indent="0">
              <a:lnSpc>
                <a:spcPct val="110000"/>
              </a:lnSpc>
              <a:buNone/>
            </a:pPr>
            <a:endParaRPr lang="en-US" sz="1200" b="1" dirty="0">
              <a:solidFill>
                <a:schemeClr val="bg1"/>
              </a:solidFill>
              <a:effectLst/>
              <a:ea typeface="Calibri" panose="020F0502020204030204" pitchFamily="34" charset="0"/>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1" name="Content Placeholder 2">
            <a:extLst>
              <a:ext uri="{FF2B5EF4-FFF2-40B4-BE49-F238E27FC236}">
                <a16:creationId xmlns:a16="http://schemas.microsoft.com/office/drawing/2014/main" id="{4D4D2CC5-3D10-482E-B89F-C0632CAE8682}"/>
              </a:ext>
            </a:extLst>
          </p:cNvPr>
          <p:cNvSpPr txBox="1">
            <a:spLocks/>
          </p:cNvSpPr>
          <p:nvPr/>
        </p:nvSpPr>
        <p:spPr bwMode="auto">
          <a:xfrm>
            <a:off x="1168" y="2452287"/>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err="1">
                <a:solidFill>
                  <a:schemeClr val="bg1"/>
                </a:solidFill>
                <a:latin typeface="Tw Cen MT (Body)"/>
                <a:ea typeface="+mj-ea"/>
                <a:cs typeface="Times New Roman" panose="02020603050405020304" pitchFamily="18" charset="0"/>
              </a:rPr>
              <a:t>Fixed</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F86C5D2D-39CA-410E-8851-CFD6E0A1EE93}"/>
              </a:ext>
            </a:extLst>
          </p:cNvPr>
          <p:cNvSpPr txBox="1">
            <a:spLocks/>
          </p:cNvSpPr>
          <p:nvPr/>
        </p:nvSpPr>
        <p:spPr bwMode="auto">
          <a:xfrm>
            <a:off x="0" y="36314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err="1">
                <a:solidFill>
                  <a:schemeClr val="bg1"/>
                </a:solidFill>
                <a:latin typeface="Tw Cen MT (Body)"/>
                <a:ea typeface="+mj-ea"/>
                <a:cs typeface="Times New Roman" panose="02020603050405020304" pitchFamily="18" charset="0"/>
              </a:rPr>
              <a:t>Floating</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3367B10D-6F55-46C7-B5F7-8D9F55C0A76F}"/>
              </a:ext>
            </a:extLst>
          </p:cNvPr>
          <p:cNvSpPr txBox="1">
            <a:spLocks/>
          </p:cNvSpPr>
          <p:nvPr/>
        </p:nvSpPr>
        <p:spPr>
          <a:xfrm>
            <a:off x="1480110" y="2934675"/>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FIXED_FLOAT_TYPES, FIXED_GENERIC_PKG, and FIXED_PKG</a:t>
            </a:r>
            <a:endParaRPr lang="tr-TR" sz="2000" dirty="0">
              <a:solidFill>
                <a:schemeClr val="bg1"/>
              </a:solidFill>
            </a:endParaRPr>
          </a:p>
          <a:p>
            <a:pPr marL="0" indent="0">
              <a:lnSpc>
                <a:spcPct val="110000"/>
              </a:lnSpc>
              <a:buNone/>
            </a:pPr>
            <a:endParaRPr lang="en-GB" b="1" dirty="0">
              <a:solidFill>
                <a:schemeClr val="bg1"/>
              </a:solidFill>
            </a:endParaRPr>
          </a:p>
        </p:txBody>
      </p:sp>
      <p:sp>
        <p:nvSpPr>
          <p:cNvPr id="14" name="Content Placeholder 2">
            <a:extLst>
              <a:ext uri="{FF2B5EF4-FFF2-40B4-BE49-F238E27FC236}">
                <a16:creationId xmlns:a16="http://schemas.microsoft.com/office/drawing/2014/main" id="{139C8735-688D-490C-87A9-AC72059EECFA}"/>
              </a:ext>
            </a:extLst>
          </p:cNvPr>
          <p:cNvSpPr txBox="1">
            <a:spLocks/>
          </p:cNvSpPr>
          <p:nvPr/>
        </p:nvSpPr>
        <p:spPr>
          <a:xfrm>
            <a:off x="1480110" y="413415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FLOAT_GENERIC_PKG and FLOAT_PKG</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5" name="Content Placeholder 2">
            <a:extLst>
              <a:ext uri="{FF2B5EF4-FFF2-40B4-BE49-F238E27FC236}">
                <a16:creationId xmlns:a16="http://schemas.microsoft.com/office/drawing/2014/main" id="{D5AB0243-CB4B-44A2-9AEA-E48D19136435}"/>
              </a:ext>
            </a:extLst>
          </p:cNvPr>
          <p:cNvSpPr txBox="1">
            <a:spLocks/>
          </p:cNvSpPr>
          <p:nvPr/>
        </p:nvSpPr>
        <p:spPr bwMode="auto">
          <a:xfrm>
            <a:off x="92747" y="50624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 </a:t>
            </a:r>
            <a:r>
              <a:rPr lang="tr-TR" sz="4000" b="1" dirty="0" err="1">
                <a:solidFill>
                  <a:schemeClr val="bg1"/>
                </a:solidFill>
                <a:latin typeface="Tw Cen MT (Body)"/>
                <a:ea typeface="+mj-ea"/>
                <a:cs typeface="Times New Roman" panose="02020603050405020304" pitchFamily="18" charset="0"/>
              </a:rPr>
              <a:t>Reflection</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6" name="Content Placeholder 2">
            <a:extLst>
              <a:ext uri="{FF2B5EF4-FFF2-40B4-BE49-F238E27FC236}">
                <a16:creationId xmlns:a16="http://schemas.microsoft.com/office/drawing/2014/main" id="{7B735CB2-139D-4ECA-8784-1A73424B7984}"/>
              </a:ext>
            </a:extLst>
          </p:cNvPr>
          <p:cNvSpPr txBox="1">
            <a:spLocks/>
          </p:cNvSpPr>
          <p:nvPr/>
        </p:nvSpPr>
        <p:spPr>
          <a:xfrm>
            <a:off x="1480110" y="560486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2000" dirty="0">
                <a:solidFill>
                  <a:schemeClr val="bg1"/>
                </a:solidFill>
              </a:rPr>
              <a:t>Package REFLECTION contains protected type declarations and access types to these protected types for a reflection API.</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603173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1A9FDB-42A9-1FF5-7E1F-6B9877DB52B6}"/>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4E8530CD-A2EC-C9AC-7F94-AA0AF1858F4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6" name="Title 1">
            <a:extLst>
              <a:ext uri="{FF2B5EF4-FFF2-40B4-BE49-F238E27FC236}">
                <a16:creationId xmlns:a16="http://schemas.microsoft.com/office/drawing/2014/main" id="{C6668CA3-AB14-9319-4150-D88E609BBFF9}"/>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17</a:t>
            </a:r>
            <a:r>
              <a:rPr lang="en-US" sz="2800" b="1" dirty="0">
                <a:solidFill>
                  <a:srgbClr val="FF0000"/>
                </a:solidFill>
              </a:rPr>
              <a:t>. </a:t>
            </a:r>
            <a:r>
              <a:rPr lang="en-US" sz="2400" b="1" dirty="0">
                <a:solidFill>
                  <a:schemeClr val="bg1"/>
                </a:solidFill>
              </a:rPr>
              <a:t>VHDL Procedural Interface overview</a:t>
            </a:r>
          </a:p>
        </p:txBody>
      </p:sp>
      <p:sp>
        <p:nvSpPr>
          <p:cNvPr id="10" name="Subtitle 2">
            <a:extLst>
              <a:ext uri="{FF2B5EF4-FFF2-40B4-BE49-F238E27FC236}">
                <a16:creationId xmlns:a16="http://schemas.microsoft.com/office/drawing/2014/main" id="{B36DAA4F-6CB7-704E-69C5-7BE9DF4AE4DA}"/>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tr-TR" sz="6000" b="1" dirty="0">
                <a:solidFill>
                  <a:srgbClr val="FF0000"/>
                </a:solidFill>
              </a:rPr>
              <a:t>17, 18 and 19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
        <p:nvSpPr>
          <p:cNvPr id="7" name="Title 1">
            <a:extLst>
              <a:ext uri="{FF2B5EF4-FFF2-40B4-BE49-F238E27FC236}">
                <a16:creationId xmlns:a16="http://schemas.microsoft.com/office/drawing/2014/main" id="{B452DE2C-A486-2130-48D1-00C0D947A1FF}"/>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18</a:t>
            </a:r>
            <a:r>
              <a:rPr lang="en-US" sz="2800" b="1" dirty="0">
                <a:solidFill>
                  <a:srgbClr val="FF0000"/>
                </a:solidFill>
              </a:rPr>
              <a:t>. </a:t>
            </a:r>
            <a:r>
              <a:rPr lang="en-US" sz="2400" b="1" dirty="0">
                <a:solidFill>
                  <a:schemeClr val="bg1"/>
                </a:solidFill>
              </a:rPr>
              <a:t>VHPI access functions</a:t>
            </a:r>
          </a:p>
        </p:txBody>
      </p:sp>
      <p:sp>
        <p:nvSpPr>
          <p:cNvPr id="8" name="Title 1">
            <a:extLst>
              <a:ext uri="{FF2B5EF4-FFF2-40B4-BE49-F238E27FC236}">
                <a16:creationId xmlns:a16="http://schemas.microsoft.com/office/drawing/2014/main" id="{2F07AC67-C275-9ABA-A500-FAF00711D920}"/>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19</a:t>
            </a:r>
            <a:r>
              <a:rPr lang="en-US" sz="2800" b="1" dirty="0">
                <a:solidFill>
                  <a:srgbClr val="FF0000"/>
                </a:solidFill>
              </a:rPr>
              <a:t>. </a:t>
            </a:r>
            <a:r>
              <a:rPr lang="en-US" sz="2400" b="1" dirty="0">
                <a:solidFill>
                  <a:schemeClr val="bg1"/>
                </a:solidFill>
              </a:rPr>
              <a:t>VHPI information model</a:t>
            </a:r>
            <a:endParaRPr lang="en-US" sz="2000" b="1" dirty="0">
              <a:solidFill>
                <a:schemeClr val="bg1"/>
              </a:solidFill>
            </a:endParaRPr>
          </a:p>
        </p:txBody>
      </p:sp>
    </p:spTree>
    <p:extLst>
      <p:ext uri="{BB962C8B-B14F-4D97-AF65-F5344CB8AC3E}">
        <p14:creationId xmlns:p14="http://schemas.microsoft.com/office/powerpoint/2010/main" val="36029734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A03BE2-71DB-4FB0-1389-BBDA59D1F8A2}"/>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EAB4311-5680-0022-329E-775F571CDE8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Overview</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46436317-DECB-9DF6-9DB0-1468575AB38D}"/>
              </a:ext>
            </a:extLst>
          </p:cNvPr>
          <p:cNvSpPr txBox="1"/>
          <p:nvPr/>
        </p:nvSpPr>
        <p:spPr>
          <a:xfrm>
            <a:off x="179294" y="676924"/>
            <a:ext cx="11815482" cy="3139321"/>
          </a:xfrm>
          <a:prstGeom prst="rect">
            <a:avLst/>
          </a:prstGeom>
          <a:noFill/>
        </p:spPr>
        <p:txBody>
          <a:bodyPr wrap="square" rtlCol="0">
            <a:spAutoFit/>
          </a:bodyPr>
          <a:lstStyle/>
          <a:p>
            <a:r>
              <a:rPr lang="en-US" b="1" dirty="0">
                <a:solidFill>
                  <a:schemeClr val="bg1"/>
                </a:solidFill>
              </a:rPr>
              <a:t>Definition</a:t>
            </a:r>
            <a:r>
              <a:rPr lang="en-US" dirty="0">
                <a:solidFill>
                  <a:schemeClr val="bg1"/>
                </a:solidFill>
              </a:rPr>
              <a:t>: VHPI (VHDL Procedural Interface) allows interaction between external tools and the VHDL simulation environment.</a:t>
            </a:r>
            <a:endParaRPr lang="tr-TR" dirty="0">
              <a:solidFill>
                <a:schemeClr val="bg1"/>
              </a:solidFill>
            </a:endParaRPr>
          </a:p>
          <a:p>
            <a:endParaRPr lang="tr-TR" dirty="0">
              <a:solidFill>
                <a:schemeClr val="bg1"/>
              </a:solidFill>
              <a:latin typeface="Times New Roman" panose="02020603050405020304" pitchFamily="18" charset="0"/>
              <a:cs typeface="Times New Roman" panose="02020603050405020304" pitchFamily="18" charset="0"/>
            </a:endParaRPr>
          </a:p>
          <a:p>
            <a:r>
              <a:rPr lang="en-US" b="1" dirty="0">
                <a:solidFill>
                  <a:schemeClr val="bg1"/>
                </a:solidFill>
              </a:rPr>
              <a:t>Purpose</a:t>
            </a:r>
            <a:r>
              <a:rPr lang="en-US" dirty="0">
                <a:solidFill>
                  <a:schemeClr val="bg1"/>
                </a:solidFill>
              </a:rPr>
              <a:t>:</a:t>
            </a:r>
            <a:endParaRPr lang="tr-TR" dirty="0">
              <a:solidFill>
                <a:schemeClr val="bg1"/>
              </a:solidFill>
            </a:endParaRPr>
          </a:p>
          <a:p>
            <a:pPr lvl="1">
              <a:buFont typeface="Arial" panose="020B0604020202020204" pitchFamily="34" charset="0"/>
              <a:buChar char="•"/>
            </a:pPr>
            <a:r>
              <a:rPr lang="tr-TR" dirty="0">
                <a:solidFill>
                  <a:schemeClr val="bg1"/>
                </a:solidFill>
              </a:rPr>
              <a:t> </a:t>
            </a:r>
            <a:r>
              <a:rPr lang="en-US" dirty="0">
                <a:solidFill>
                  <a:schemeClr val="bg1"/>
                </a:solidFill>
              </a:rPr>
              <a:t>Extend simulation functionality.</a:t>
            </a:r>
          </a:p>
          <a:p>
            <a:pPr lvl="1">
              <a:buFont typeface="Arial" panose="020B0604020202020204" pitchFamily="34" charset="0"/>
              <a:buChar char="•"/>
            </a:pPr>
            <a:r>
              <a:rPr lang="tr-TR" dirty="0">
                <a:solidFill>
                  <a:schemeClr val="bg1"/>
                </a:solidFill>
              </a:rPr>
              <a:t> </a:t>
            </a:r>
            <a:r>
              <a:rPr lang="en-US" dirty="0">
                <a:solidFill>
                  <a:schemeClr val="bg1"/>
                </a:solidFill>
              </a:rPr>
              <a:t>Provide dynamic access to design objects.</a:t>
            </a:r>
            <a:endParaRPr lang="tr-TR" dirty="0">
              <a:solidFill>
                <a:schemeClr val="bg1"/>
              </a:solidFill>
            </a:endParaRPr>
          </a:p>
          <a:p>
            <a:endParaRPr lang="tr-TR" dirty="0">
              <a:solidFill>
                <a:schemeClr val="bg1"/>
              </a:solidFill>
              <a:latin typeface="Tw Cen MT (Body)"/>
              <a:cs typeface="Times New Roman" panose="02020603050405020304" pitchFamily="18" charset="0"/>
            </a:endParaRPr>
          </a:p>
          <a:p>
            <a:r>
              <a:rPr lang="en-US" b="1" dirty="0">
                <a:solidFill>
                  <a:schemeClr val="bg1"/>
                </a:solidFill>
              </a:rPr>
              <a:t>Key Components</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Handles</a:t>
            </a:r>
            <a:r>
              <a:rPr lang="en-US" dirty="0">
                <a:solidFill>
                  <a:schemeClr val="bg1"/>
                </a:solidFill>
              </a:rPr>
              <a:t>: Represent simulation objects (e.g., signals, entities).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Access Functions</a:t>
            </a:r>
            <a:r>
              <a:rPr lang="en-US" dirty="0">
                <a:solidFill>
                  <a:schemeClr val="bg1"/>
                </a:solidFill>
              </a:rPr>
              <a:t>: Perform operations on these objects.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Callbacks</a:t>
            </a:r>
            <a:r>
              <a:rPr lang="en-US" dirty="0">
                <a:solidFill>
                  <a:schemeClr val="bg1"/>
                </a:solidFill>
              </a:rPr>
              <a:t>: Trigger actions on specific simulation events.</a:t>
            </a:r>
          </a:p>
          <a:p>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5C4DC41B-C150-5D3D-9744-2CDA644B36A0}"/>
              </a:ext>
            </a:extLst>
          </p:cNvPr>
          <p:cNvSpPr txBox="1"/>
          <p:nvPr/>
        </p:nvSpPr>
        <p:spPr>
          <a:xfrm>
            <a:off x="0" y="3917576"/>
            <a:ext cx="11564471" cy="369332"/>
          </a:xfrm>
          <a:prstGeom prst="rect">
            <a:avLst/>
          </a:prstGeom>
          <a:noFill/>
        </p:spPr>
        <p:txBody>
          <a:bodyPr wrap="square" rtlCol="0">
            <a:spAutoFit/>
          </a:bodyPr>
          <a:lstStyle/>
          <a:p>
            <a:r>
              <a:rPr lang="en-US" dirty="0">
                <a:solidFill>
                  <a:schemeClr val="bg1"/>
                </a:solidFill>
              </a:rPr>
              <a:t>   </a:t>
            </a:r>
            <a:r>
              <a:rPr lang="en-US" dirty="0" err="1">
                <a:solidFill>
                  <a:schemeClr val="bg1"/>
                </a:solidFill>
              </a:rPr>
              <a:t>vhpi_register_cb</a:t>
            </a:r>
            <a:r>
              <a:rPr lang="en-US" dirty="0">
                <a:solidFill>
                  <a:schemeClr val="bg1"/>
                </a:solidFill>
              </a:rPr>
              <a:t>(</a:t>
            </a:r>
            <a:r>
              <a:rPr lang="en-US" dirty="0" err="1">
                <a:solidFill>
                  <a:schemeClr val="bg1"/>
                </a:solidFill>
              </a:rPr>
              <a:t>vhpiCbValueChange</a:t>
            </a:r>
            <a:r>
              <a:rPr lang="en-US" dirty="0">
                <a:solidFill>
                  <a:schemeClr val="bg1"/>
                </a:solidFill>
              </a:rPr>
              <a:t>, </a:t>
            </a:r>
            <a:r>
              <a:rPr lang="en-US" dirty="0" err="1">
                <a:solidFill>
                  <a:schemeClr val="bg1"/>
                </a:solidFill>
              </a:rPr>
              <a:t>signal_handle</a:t>
            </a:r>
            <a:r>
              <a:rPr lang="en-US" dirty="0">
                <a:solidFill>
                  <a:schemeClr val="bg1"/>
                </a:solidFill>
              </a:rPr>
              <a:t>, </a:t>
            </a:r>
            <a:r>
              <a:rPr lang="en-US" dirty="0" err="1">
                <a:solidFill>
                  <a:schemeClr val="bg1"/>
                </a:solidFill>
              </a:rPr>
              <a:t>my_callback</a:t>
            </a:r>
            <a:r>
              <a:rPr lang="en-US" dirty="0">
                <a:solidFill>
                  <a:schemeClr val="bg1"/>
                </a:solidFill>
              </a:rPr>
              <a:t>);</a:t>
            </a:r>
            <a:endParaRPr lang="tr-TR" dirty="0">
              <a:solidFill>
                <a:schemeClr val="bg1"/>
              </a:solidFill>
            </a:endParaRPr>
          </a:p>
        </p:txBody>
      </p:sp>
      <p:sp>
        <p:nvSpPr>
          <p:cNvPr id="6" name="Content Placeholder 2">
            <a:extLst>
              <a:ext uri="{FF2B5EF4-FFF2-40B4-BE49-F238E27FC236}">
                <a16:creationId xmlns:a16="http://schemas.microsoft.com/office/drawing/2014/main" id="{4AA42C86-7DBB-7C7C-532E-3F0CC464C379}"/>
              </a:ext>
            </a:extLst>
          </p:cNvPr>
          <p:cNvSpPr txBox="1">
            <a:spLocks/>
          </p:cNvSpPr>
          <p:nvPr/>
        </p:nvSpPr>
        <p:spPr bwMode="auto">
          <a:xfrm>
            <a:off x="0" y="3429000"/>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674613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B62860-60BF-8403-4CB8-2B97062713D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AD03417-D74F-B062-903D-220CA26267C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Phases</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9DF5A22-F943-004B-F192-25A9F9FAF72F}"/>
              </a:ext>
            </a:extLst>
          </p:cNvPr>
          <p:cNvSpPr txBox="1"/>
          <p:nvPr/>
        </p:nvSpPr>
        <p:spPr>
          <a:xfrm>
            <a:off x="179294" y="676924"/>
            <a:ext cx="11815482" cy="1200329"/>
          </a:xfrm>
          <a:prstGeom prst="rect">
            <a:avLst/>
          </a:prstGeom>
          <a:noFill/>
        </p:spPr>
        <p:txBody>
          <a:bodyPr wrap="square" rtlCol="0">
            <a:spAutoFit/>
          </a:bodyPr>
          <a:lstStyle/>
          <a:p>
            <a:r>
              <a:rPr lang="en-US" b="1" dirty="0">
                <a:solidFill>
                  <a:schemeClr val="bg1"/>
                </a:solidFill>
              </a:rPr>
              <a:t>Phases of Execution:</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Registration:</a:t>
            </a:r>
            <a:r>
              <a:rPr lang="en-US" dirty="0">
                <a:solidFill>
                  <a:schemeClr val="bg1"/>
                </a:solidFill>
              </a:rPr>
              <a:t> Initialize callbacks and external tools.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Simulation:</a:t>
            </a:r>
            <a:r>
              <a:rPr lang="en-US" dirty="0">
                <a:solidFill>
                  <a:schemeClr val="bg1"/>
                </a:solidFill>
              </a:rPr>
              <a:t> Execute the design while interacting dynamically.</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Termination:</a:t>
            </a:r>
            <a:r>
              <a:rPr lang="en-US" dirty="0">
                <a:solidFill>
                  <a:schemeClr val="bg1"/>
                </a:solidFill>
              </a:rPr>
              <a:t> Clean up and finalize external tool interactions.</a:t>
            </a:r>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106F4336-3438-E51C-822D-1F948726DFED}"/>
              </a:ext>
            </a:extLst>
          </p:cNvPr>
          <p:cNvSpPr txBox="1"/>
          <p:nvPr/>
        </p:nvSpPr>
        <p:spPr>
          <a:xfrm>
            <a:off x="179294" y="2413337"/>
            <a:ext cx="11564471" cy="2031325"/>
          </a:xfrm>
          <a:prstGeom prst="rect">
            <a:avLst/>
          </a:prstGeom>
          <a:noFill/>
        </p:spPr>
        <p:txBody>
          <a:bodyPr wrap="square" rtlCol="0">
            <a:spAutoFit/>
          </a:bodyPr>
          <a:lstStyle/>
          <a:p>
            <a:endParaRPr lang="tr-TR" b="1" dirty="0">
              <a:solidFill>
                <a:schemeClr val="bg1"/>
              </a:solidFill>
              <a:latin typeface="Times New Roman" panose="02020603050405020304" pitchFamily="18" charset="0"/>
              <a:cs typeface="Times New Roman" panose="02020603050405020304" pitchFamily="18" charset="0"/>
            </a:endParaRPr>
          </a:p>
          <a:p>
            <a:r>
              <a:rPr lang="en-US" b="1" dirty="0">
                <a:solidFill>
                  <a:srgbClr val="FFFF00"/>
                </a:solidFill>
                <a:latin typeface="Times New Roman" panose="02020603050405020304" pitchFamily="18" charset="0"/>
                <a:cs typeface="Times New Roman" panose="02020603050405020304" pitchFamily="18" charset="0"/>
              </a:rPr>
              <a:t>procedure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signal_monitor</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is</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variable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begin</a:t>
            </a:r>
          </a:p>
          <a:p>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report</a:t>
            </a:r>
            <a:r>
              <a:rPr lang="en-US" b="1" dirty="0">
                <a:solidFill>
                  <a:schemeClr val="bg1"/>
                </a:solidFill>
                <a:latin typeface="Times New Roman" panose="02020603050405020304" pitchFamily="18" charset="0"/>
                <a:cs typeface="Times New Roman" panose="02020603050405020304" pitchFamily="18" charset="0"/>
              </a:rPr>
              <a:t> "Signal value: " &amp;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end</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71E57A-68ED-9817-FCD4-F8DAD753E818}"/>
              </a:ext>
            </a:extLst>
          </p:cNvPr>
          <p:cNvSpPr txBox="1">
            <a:spLocks/>
          </p:cNvSpPr>
          <p:nvPr/>
        </p:nvSpPr>
        <p:spPr bwMode="auto">
          <a:xfrm>
            <a:off x="0" y="220381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10547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E382165-E7B4-F9FE-6F58-B80AE03B83E1}"/>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9B5907B-94F1-1829-6A56-75EB0DFDFCC7}"/>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7,8,9</a:t>
            </a:r>
            <a:r>
              <a:rPr lang="en-GB" sz="4000" b="1" dirty="0">
                <a:solidFill>
                  <a:srgbClr val="FF0000"/>
                </a:solidFill>
                <a:latin typeface="Tw Cen MT (Headings)"/>
                <a:ea typeface="+mj-ea"/>
                <a:cs typeface="+mj-cs"/>
              </a:rPr>
              <a:t> </a:t>
            </a:r>
            <a:r>
              <a:rPr lang="tr-TR" sz="3200" b="1" dirty="0">
                <a:solidFill>
                  <a:schemeClr val="bg1"/>
                </a:solidFill>
                <a:latin typeface="Tw Cen MT (Body)"/>
                <a:ea typeface="+mj-ea"/>
                <a:cs typeface="Times New Roman" panose="02020603050405020304" pitchFamily="18" charset="0"/>
              </a:rPr>
              <a:t>PACKAGE DECLARATIONS,BODIES,INSTANTIATION </a:t>
            </a:r>
            <a:endParaRPr lang="en-GB" sz="32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8E7E3D4-A251-10AD-8EC7-594D3ACA7DC5}"/>
              </a:ext>
            </a:extLst>
          </p:cNvPr>
          <p:cNvSpPr txBox="1">
            <a:spLocks/>
          </p:cNvSpPr>
          <p:nvPr/>
        </p:nvSpPr>
        <p:spPr>
          <a:xfrm>
            <a:off x="678728" y="764579"/>
            <a:ext cx="5060434" cy="57422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Package declarations define the </a:t>
            </a:r>
            <a:r>
              <a:rPr lang="en-US" sz="2000" b="1" dirty="0">
                <a:solidFill>
                  <a:schemeClr val="bg1"/>
                </a:solidFill>
                <a:latin typeface="Times New Roman" panose="02020603050405020304" pitchFamily="18" charset="0"/>
                <a:cs typeface="Times New Roman" panose="02020603050405020304" pitchFamily="18" charset="0"/>
              </a:rPr>
              <a:t>interface</a:t>
            </a:r>
            <a:r>
              <a:rPr lang="en-US" sz="2000" dirty="0">
                <a:solidFill>
                  <a:schemeClr val="bg1"/>
                </a:solidFill>
                <a:latin typeface="Times New Roman" panose="02020603050405020304" pitchFamily="18" charset="0"/>
                <a:cs typeface="Times New Roman" panose="02020603050405020304" pitchFamily="18" charset="0"/>
              </a:rPr>
              <a:t> of a package, including constants, types, subprograms, and generics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Items declared in a package can be made visible in other design units through selection or use clauses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A package body must match its corresponding package declaration and follow it in the same declarative region</a:t>
            </a:r>
            <a:endParaRPr lang="tr-TR" sz="2000" dirty="0">
              <a:solidFill>
                <a:schemeClr val="bg1"/>
              </a:solidFill>
              <a:latin typeface="Times New Roman" panose="02020603050405020304" pitchFamily="18" charset="0"/>
              <a:cs typeface="Times New Roman" panose="02020603050405020304" pitchFamily="18" charset="0"/>
            </a:endParaRPr>
          </a:p>
          <a:p>
            <a:r>
              <a:rPr lang="en-US" altLang="tr-TR" sz="2000" dirty="0">
                <a:solidFill>
                  <a:schemeClr val="bg1"/>
                </a:solidFill>
                <a:latin typeface="Times New Roman" panose="02020603050405020304" pitchFamily="18" charset="0"/>
                <a:cs typeface="Times New Roman" panose="02020603050405020304" pitchFamily="18" charset="0"/>
              </a:rPr>
              <a:t>Package instantiation declarations create an instance of an uninstantiated package, associating actuals with generics through a generic map aspect</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İçerik Yer Tutucusu 6">
            <a:extLst>
              <a:ext uri="{FF2B5EF4-FFF2-40B4-BE49-F238E27FC236}">
                <a16:creationId xmlns:a16="http://schemas.microsoft.com/office/drawing/2014/main" id="{0523122A-4823-3313-5B30-5EFFBB455595}"/>
              </a:ext>
            </a:extLst>
          </p:cNvPr>
          <p:cNvSpPr>
            <a:spLocks noGrp="1"/>
          </p:cNvSpPr>
          <p:nvPr>
            <p:ph idx="1"/>
          </p:nvPr>
        </p:nvSpPr>
        <p:spPr>
          <a:xfrm>
            <a:off x="5868956" y="1078713"/>
            <a:ext cx="3172408" cy="5321329"/>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constant </a:t>
            </a:r>
            <a:r>
              <a:rPr lang="tr-TR" sz="1100" b="1" dirty="0" err="1">
                <a:solidFill>
                  <a:schemeClr val="bg1"/>
                </a:solidFill>
                <a:latin typeface="Times New Roman" panose="02020603050405020304" pitchFamily="18" charset="0"/>
                <a:cs typeface="Times New Roman" panose="02020603050405020304" pitchFamily="18" charset="0"/>
              </a:rPr>
              <a:t>default_value</a:t>
            </a:r>
            <a:r>
              <a:rPr lang="tr-TR" sz="1100" b="1" dirty="0">
                <a:solidFill>
                  <a:schemeClr val="bg1"/>
                </a:solidFill>
                <a:latin typeface="Times New Roman" panose="02020603050405020304" pitchFamily="18" charset="0"/>
                <a:cs typeface="Times New Roman" panose="02020603050405020304" pitchFamily="18" charset="0"/>
              </a:rPr>
              <a:t>: integer := 10;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2;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3;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triple;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5ABB2DE-945C-CFEF-F032-36F4E78F498B}"/>
              </a:ext>
            </a:extLst>
          </p:cNvPr>
          <p:cNvSpPr txBox="1">
            <a:spLocks/>
          </p:cNvSpPr>
          <p:nvPr/>
        </p:nvSpPr>
        <p:spPr bwMode="auto">
          <a:xfrm>
            <a:off x="7010957" y="457957"/>
            <a:ext cx="3698725"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2" name="İçerik Yer Tutucusu 6">
            <a:extLst>
              <a:ext uri="{FF2B5EF4-FFF2-40B4-BE49-F238E27FC236}">
                <a16:creationId xmlns:a16="http://schemas.microsoft.com/office/drawing/2014/main" id="{776CF7E3-4682-3668-8B9A-A62DB8358D01}"/>
              </a:ext>
            </a:extLst>
          </p:cNvPr>
          <p:cNvSpPr txBox="1">
            <a:spLocks/>
          </p:cNvSpPr>
          <p:nvPr/>
        </p:nvSpPr>
        <p:spPr>
          <a:xfrm>
            <a:off x="9265299" y="1203916"/>
            <a:ext cx="2737906" cy="445016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entity</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en-GB" sz="1100" b="1" dirty="0">
                <a:solidFill>
                  <a:schemeClr val="bg1"/>
                </a:solidFill>
                <a:latin typeface="Times New Roman" panose="02020603050405020304" pitchFamily="18" charset="0"/>
                <a:cs typeface="Times New Roman" panose="02020603050405020304" pitchFamily="18" charset="0"/>
              </a:rPr>
              <a:t>                             </a:t>
            </a:r>
            <a:br>
              <a:rPr lang="en-GB" sz="1100" b="1" dirty="0">
                <a:solidFill>
                  <a:schemeClr val="bg1"/>
                </a:solidFill>
                <a:latin typeface="Times New Roman" panose="02020603050405020304" pitchFamily="18" charset="0"/>
                <a:cs typeface="Times New Roman" panose="02020603050405020304" pitchFamily="18" charset="0"/>
              </a:rPr>
            </a:b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work.mypackage.all</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&lt;= triple(</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7921653"/>
      </p:ext>
    </p:extLst>
  </p:cSld>
  <p:clrMapOvr>
    <a:masterClrMapping/>
  </p:clrMapOvr>
  <p:extLst>
    <p:ext uri="{6950BFC3-D8DA-4A85-94F7-54DA5524770B}">
      <p188:commentRel xmlns:p188="http://schemas.microsoft.com/office/powerpoint/2018/8/main" r:id="rId2"/>
    </p:ext>
  </p:extLst>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8EE313-BD33-FCDF-8EFD-1DEC8B3E64D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3FD0874-1BDA-6022-9F5B-4516E9AA1ED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Callbacks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6265A5FF-25B1-31D7-21D5-E0FEC6156916}"/>
              </a:ext>
            </a:extLst>
          </p:cNvPr>
          <p:cNvSpPr txBox="1"/>
          <p:nvPr/>
        </p:nvSpPr>
        <p:spPr>
          <a:xfrm>
            <a:off x="197224" y="2650538"/>
            <a:ext cx="11385177" cy="646331"/>
          </a:xfrm>
          <a:prstGeom prst="rect">
            <a:avLst/>
          </a:prstGeom>
          <a:noFill/>
        </p:spPr>
        <p:txBody>
          <a:bodyPr wrap="square" rtlCol="0">
            <a:spAutoFit/>
          </a:bodyPr>
          <a:lstStyle/>
          <a:p>
            <a:endParaRPr lang="tr-TR"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vhpi_register_cb</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vhpiCbTime</a:t>
            </a:r>
            <a:r>
              <a:rPr lang="en-US" b="1" dirty="0">
                <a:solidFill>
                  <a:schemeClr val="bg1"/>
                </a:solidFill>
                <a:latin typeface="Times New Roman" panose="02020603050405020304" pitchFamily="18" charset="0"/>
                <a:cs typeface="Times New Roman" panose="02020603050405020304" pitchFamily="18" charset="0"/>
              </a:rPr>
              <a:t>, 50 ns, </a:t>
            </a:r>
            <a:r>
              <a:rPr lang="en-US" b="1" dirty="0" err="1">
                <a:solidFill>
                  <a:schemeClr val="bg1"/>
                </a:solidFill>
                <a:latin typeface="Times New Roman" panose="02020603050405020304" pitchFamily="18" charset="0"/>
                <a:cs typeface="Times New Roman" panose="02020603050405020304" pitchFamily="18" charset="0"/>
              </a:rPr>
              <a:t>my_callback</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AC002D5-A348-603D-1BC0-1A4D69BC068F}"/>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Dynamically respond to events during simulation.</a:t>
            </a:r>
            <a:endParaRPr lang="tr-TR" dirty="0">
              <a:solidFill>
                <a:schemeClr val="bg1"/>
              </a:solidFill>
            </a:endParaRPr>
          </a:p>
          <a:p>
            <a:endParaRPr lang="tr-TR" dirty="0">
              <a:solidFill>
                <a:schemeClr val="bg1"/>
              </a:solidFill>
            </a:endParaRPr>
          </a:p>
          <a:p>
            <a:r>
              <a:rPr lang="en-US" b="1" dirty="0">
                <a:solidFill>
                  <a:schemeClr val="bg1"/>
                </a:solidFill>
              </a:rPr>
              <a:t>Types of Callbacks:</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Event-based:</a:t>
            </a:r>
            <a:r>
              <a:rPr lang="en-US" dirty="0">
                <a:solidFill>
                  <a:schemeClr val="bg1"/>
                </a:solidFill>
              </a:rPr>
              <a:t> Triggered by signal changes or processes.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Time-based:</a:t>
            </a:r>
            <a:r>
              <a:rPr lang="en-US" dirty="0">
                <a:solidFill>
                  <a:schemeClr val="bg1"/>
                </a:solidFill>
              </a:rPr>
              <a:t> Activated after a specific time.</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Phase-based:</a:t>
            </a:r>
            <a:r>
              <a:rPr lang="en-US" dirty="0">
                <a:solidFill>
                  <a:schemeClr val="bg1"/>
                </a:solidFill>
              </a:rPr>
              <a:t> Executed at specific simulation phases.</a:t>
            </a:r>
            <a:endParaRPr lang="tr-TR" dirty="0">
              <a:solidFill>
                <a:schemeClr val="bg1"/>
              </a:solidFill>
            </a:endParaRPr>
          </a:p>
        </p:txBody>
      </p:sp>
      <p:sp>
        <p:nvSpPr>
          <p:cNvPr id="5" name="Content Placeholder 2">
            <a:extLst>
              <a:ext uri="{FF2B5EF4-FFF2-40B4-BE49-F238E27FC236}">
                <a16:creationId xmlns:a16="http://schemas.microsoft.com/office/drawing/2014/main" id="{E2B306CE-C8B8-631C-016D-D8EB1DEBD5BA}"/>
              </a:ext>
            </a:extLst>
          </p:cNvPr>
          <p:cNvSpPr txBox="1">
            <a:spLocks/>
          </p:cNvSpPr>
          <p:nvPr/>
        </p:nvSpPr>
        <p:spPr bwMode="auto">
          <a:xfrm>
            <a:off x="-625" y="236508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9871355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2FD5D12-8430-0DAD-01F3-94B5BDB4EA5D}"/>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17D997-26E5-62A2-620F-7262B0A66705}"/>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Data Types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4744F8BF-0169-513B-2A36-DBAA0ACEA8C4}"/>
              </a:ext>
            </a:extLst>
          </p:cNvPr>
          <p:cNvSpPr txBox="1"/>
          <p:nvPr/>
        </p:nvSpPr>
        <p:spPr>
          <a:xfrm>
            <a:off x="197224" y="3175731"/>
            <a:ext cx="11385177" cy="646331"/>
          </a:xfrm>
          <a:prstGeom prst="rect">
            <a:avLst/>
          </a:prstGeom>
          <a:noFill/>
        </p:spPr>
        <p:txBody>
          <a:bodyPr wrap="square" rtlCol="0">
            <a:spAutoFit/>
          </a:bodyPr>
          <a:lstStyle/>
          <a:p>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0C427BD-AA91-AEA8-BEF2-548A63A5E20A}"/>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VHPI uses predefined data types to represent simulation data and interact with VHDL objects.</a:t>
            </a:r>
          </a:p>
          <a:p>
            <a:endParaRPr lang="tr-TR" dirty="0">
              <a:solidFill>
                <a:schemeClr val="bg1"/>
              </a:solidFill>
            </a:endParaRPr>
          </a:p>
          <a:p>
            <a:r>
              <a:rPr lang="tr-TR" b="1" dirty="0">
                <a:solidFill>
                  <a:schemeClr val="bg1"/>
                </a:solidFill>
              </a:rPr>
              <a:t>Key Data Types:</a:t>
            </a:r>
          </a:p>
          <a:p>
            <a:pPr marL="742950" lvl="1" indent="-285750">
              <a:buFont typeface="Arial" panose="020B0604020202020204" pitchFamily="34" charset="0"/>
              <a:buChar char="•"/>
            </a:pPr>
            <a:r>
              <a:rPr lang="tr-TR" i="1" u="sng" dirty="0">
                <a:solidFill>
                  <a:schemeClr val="bg1"/>
                </a:solidFill>
              </a:rPr>
              <a:t>vhpiInt</a:t>
            </a:r>
            <a:r>
              <a:rPr lang="tr-TR" dirty="0">
                <a:solidFill>
                  <a:schemeClr val="bg1"/>
                </a:solidFill>
              </a:rPr>
              <a:t>: Integer type for indices and counters.</a:t>
            </a:r>
          </a:p>
          <a:p>
            <a:pPr marL="742950" lvl="1" indent="-285750">
              <a:buFont typeface="Arial" panose="020B0604020202020204" pitchFamily="34" charset="0"/>
              <a:buChar char="•"/>
            </a:pPr>
            <a:r>
              <a:rPr lang="tr-TR" i="1" u="sng" dirty="0">
                <a:solidFill>
                  <a:schemeClr val="bg1"/>
                </a:solidFill>
              </a:rPr>
              <a:t>vhpiReal</a:t>
            </a:r>
            <a:r>
              <a:rPr lang="tr-TR" dirty="0">
                <a:solidFill>
                  <a:schemeClr val="bg1"/>
                </a:solidFill>
              </a:rPr>
              <a:t>: Real type for analog values or delays.</a:t>
            </a:r>
          </a:p>
          <a:p>
            <a:pPr marL="742950" lvl="1" indent="-285750">
              <a:buFont typeface="Arial" panose="020B0604020202020204" pitchFamily="34" charset="0"/>
              <a:buChar char="•"/>
            </a:pPr>
            <a:r>
              <a:rPr lang="tr-TR" i="1" u="sng" dirty="0">
                <a:solidFill>
                  <a:schemeClr val="bg1"/>
                </a:solidFill>
              </a:rPr>
              <a:t>vhpiString</a:t>
            </a:r>
            <a:r>
              <a:rPr lang="tr-TR" dirty="0">
                <a:solidFill>
                  <a:schemeClr val="bg1"/>
                </a:solidFill>
              </a:rPr>
              <a:t>: Text-based data.</a:t>
            </a:r>
          </a:p>
          <a:p>
            <a:pPr marL="742950" lvl="1" indent="-285750">
              <a:buFont typeface="Arial" panose="020B0604020202020204" pitchFamily="34" charset="0"/>
              <a:buChar char="•"/>
            </a:pPr>
            <a:r>
              <a:rPr lang="tr-TR" i="1" u="sng" dirty="0">
                <a:solidFill>
                  <a:schemeClr val="bg1"/>
                </a:solidFill>
              </a:rPr>
              <a:t>vhpiValueT</a:t>
            </a:r>
            <a:r>
              <a:rPr lang="tr-TR" dirty="0">
                <a:solidFill>
                  <a:schemeClr val="bg1"/>
                </a:solidFill>
              </a:rPr>
              <a:t>: Encapsulates values of signals and variables.</a:t>
            </a:r>
          </a:p>
        </p:txBody>
      </p:sp>
      <p:sp>
        <p:nvSpPr>
          <p:cNvPr id="3" name="Content Placeholder 2">
            <a:extLst>
              <a:ext uri="{FF2B5EF4-FFF2-40B4-BE49-F238E27FC236}">
                <a16:creationId xmlns:a16="http://schemas.microsoft.com/office/drawing/2014/main" id="{BCBF8129-15CC-04AA-588B-55F2EA4CBDEA}"/>
              </a:ext>
            </a:extLst>
          </p:cNvPr>
          <p:cNvSpPr txBox="1">
            <a:spLocks/>
          </p:cNvSpPr>
          <p:nvPr/>
        </p:nvSpPr>
        <p:spPr bwMode="auto">
          <a:xfrm>
            <a:off x="-625" y="2670763"/>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212357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CBB2986-B86E-BA92-F070-1C248C1C6680}"/>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BB2D88-BCA5-695F-230A-870326214E22}"/>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Data Access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3ED473D3-BFBA-9FB4-32F9-DAF906D94CF9}"/>
              </a:ext>
            </a:extLst>
          </p:cNvPr>
          <p:cNvSpPr txBox="1"/>
          <p:nvPr/>
        </p:nvSpPr>
        <p:spPr>
          <a:xfrm>
            <a:off x="197224" y="2927537"/>
            <a:ext cx="11385177" cy="923330"/>
          </a:xfrm>
          <a:prstGeom prst="rect">
            <a:avLst/>
          </a:prstGeom>
          <a:noFill/>
        </p:spPr>
        <p:txBody>
          <a:bodyPr wrap="square" rtlCol="0">
            <a:spAutoFit/>
          </a:bodyPr>
          <a:lstStyle/>
          <a:p>
            <a:r>
              <a:rPr lang="tr-TR" dirty="0" err="1">
                <a:solidFill>
                  <a:schemeClr val="bg1"/>
                </a:solidFill>
              </a:rPr>
              <a:t>signal_value.format</a:t>
            </a:r>
            <a:r>
              <a:rPr lang="tr-TR" dirty="0">
                <a:solidFill>
                  <a:schemeClr val="bg1"/>
                </a:solidFill>
              </a:rPr>
              <a:t> := vhpiBinStr;</a:t>
            </a:r>
          </a:p>
          <a:p>
            <a:r>
              <a:rPr lang="tr-TR" dirty="0">
                <a:solidFill>
                  <a:schemeClr val="bg1"/>
                </a:solidFill>
              </a:rPr>
              <a:t>signal_value.value := "1101"; </a:t>
            </a:r>
          </a:p>
          <a:p>
            <a:r>
              <a:rPr lang="tr-TR" dirty="0">
                <a:solidFill>
                  <a:schemeClr val="bg1"/>
                </a:solidFill>
              </a:rPr>
              <a:t>vhpi_put_value(signal_handle, signal_value, vhpiForce);</a:t>
            </a:r>
          </a:p>
        </p:txBody>
      </p:sp>
      <p:sp>
        <p:nvSpPr>
          <p:cNvPr id="6" name="TextBox 5">
            <a:extLst>
              <a:ext uri="{FF2B5EF4-FFF2-40B4-BE49-F238E27FC236}">
                <a16:creationId xmlns:a16="http://schemas.microsoft.com/office/drawing/2014/main" id="{80FB9856-E333-A36E-09FC-D5F137A9C555}"/>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Access and manipulate data during simulation.</a:t>
            </a:r>
            <a:endParaRPr lang="tr-TR" dirty="0">
              <a:solidFill>
                <a:schemeClr val="bg1"/>
              </a:solidFill>
            </a:endParaRPr>
          </a:p>
          <a:p>
            <a:endParaRPr lang="tr-TR" dirty="0">
              <a:solidFill>
                <a:schemeClr val="bg1"/>
              </a:solidFill>
            </a:endParaRPr>
          </a:p>
          <a:p>
            <a:r>
              <a:rPr lang="en-US" b="1" dirty="0">
                <a:solidFill>
                  <a:schemeClr val="bg1"/>
                </a:solidFill>
              </a:rPr>
              <a:t>Methods: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Reading values using </a:t>
            </a:r>
            <a:r>
              <a:rPr lang="en-US" i="1" dirty="0" err="1">
                <a:solidFill>
                  <a:schemeClr val="bg1"/>
                </a:solidFill>
              </a:rPr>
              <a:t>vhpi_get_value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Writing values using </a:t>
            </a:r>
            <a:r>
              <a:rPr lang="en-US" i="1" dirty="0" err="1">
                <a:solidFill>
                  <a:schemeClr val="bg1"/>
                </a:solidFill>
              </a:rPr>
              <a:t>vhpi_put_value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Navigating objects using handles.</a:t>
            </a:r>
            <a:endParaRPr lang="tr-TR" dirty="0">
              <a:solidFill>
                <a:schemeClr val="bg1"/>
              </a:solidFill>
            </a:endParaRPr>
          </a:p>
        </p:txBody>
      </p:sp>
      <p:sp>
        <p:nvSpPr>
          <p:cNvPr id="3" name="Content Placeholder 2">
            <a:extLst>
              <a:ext uri="{FF2B5EF4-FFF2-40B4-BE49-F238E27FC236}">
                <a16:creationId xmlns:a16="http://schemas.microsoft.com/office/drawing/2014/main" id="{1A352286-BC75-ED93-D0DA-ECBCB0ED7BD4}"/>
              </a:ext>
            </a:extLst>
          </p:cNvPr>
          <p:cNvSpPr txBox="1">
            <a:spLocks/>
          </p:cNvSpPr>
          <p:nvPr/>
        </p:nvSpPr>
        <p:spPr bwMode="auto">
          <a:xfrm>
            <a:off x="-625" y="2408167"/>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782773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3A7DEC6-8387-E78B-66E7-BEA42D528BE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0F3FB80-D55D-937E-B34F-70F7C53AC93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Object Model</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7A5B39D-E2E7-0D24-291F-5CBA5F2BA758}"/>
              </a:ext>
            </a:extLst>
          </p:cNvPr>
          <p:cNvSpPr txBox="1"/>
          <p:nvPr/>
        </p:nvSpPr>
        <p:spPr>
          <a:xfrm>
            <a:off x="197224" y="3244334"/>
            <a:ext cx="11385177" cy="646331"/>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signal_handle</a:t>
            </a:r>
            <a:r>
              <a:rPr lang="tr-TR" dirty="0">
                <a:solidFill>
                  <a:schemeClr val="bg1"/>
                </a:solidFill>
              </a:rPr>
              <a:t> := vhpi_handle(vhpiSignal, architecture_handle);</a:t>
            </a:r>
          </a:p>
        </p:txBody>
      </p:sp>
      <p:sp>
        <p:nvSpPr>
          <p:cNvPr id="6" name="TextBox 5">
            <a:extLst>
              <a:ext uri="{FF2B5EF4-FFF2-40B4-BE49-F238E27FC236}">
                <a16:creationId xmlns:a16="http://schemas.microsoft.com/office/drawing/2014/main" id="{986338E1-7EEC-D695-2E24-E19C87165185}"/>
              </a:ext>
            </a:extLst>
          </p:cNvPr>
          <p:cNvSpPr txBox="1"/>
          <p:nvPr/>
        </p:nvSpPr>
        <p:spPr>
          <a:xfrm>
            <a:off x="197224" y="676924"/>
            <a:ext cx="10865223" cy="2308324"/>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Represents the hierarchical structure of VHDL designs, enabling navigation and manipulation of components.</a:t>
            </a:r>
          </a:p>
          <a:p>
            <a:endParaRPr lang="tr-TR" dirty="0">
              <a:solidFill>
                <a:schemeClr val="bg1"/>
              </a:solidFill>
            </a:endParaRPr>
          </a:p>
          <a:p>
            <a:r>
              <a:rPr lang="tr-TR" b="1" dirty="0">
                <a:solidFill>
                  <a:schemeClr val="bg1"/>
                </a:solidFill>
              </a:rPr>
              <a:t>Key Objects:</a:t>
            </a:r>
          </a:p>
          <a:p>
            <a:pPr marL="742950" lvl="1" indent="-285750">
              <a:buFont typeface="Arial" panose="020B0604020202020204" pitchFamily="34" charset="0"/>
              <a:buChar char="•"/>
            </a:pPr>
            <a:r>
              <a:rPr lang="tr-TR" u="sng" dirty="0">
                <a:solidFill>
                  <a:schemeClr val="bg1"/>
                </a:solidFill>
              </a:rPr>
              <a:t>Signals:</a:t>
            </a:r>
            <a:r>
              <a:rPr lang="tr-TR" dirty="0">
                <a:solidFill>
                  <a:schemeClr val="bg1"/>
                </a:solidFill>
              </a:rPr>
              <a:t> Data carriers between components.</a:t>
            </a:r>
          </a:p>
          <a:p>
            <a:pPr marL="742950" lvl="1" indent="-285750">
              <a:buFont typeface="Arial" panose="020B0604020202020204" pitchFamily="34" charset="0"/>
              <a:buChar char="•"/>
            </a:pPr>
            <a:r>
              <a:rPr lang="tr-TR" u="sng" dirty="0">
                <a:solidFill>
                  <a:schemeClr val="bg1"/>
                </a:solidFill>
              </a:rPr>
              <a:t>Variables:</a:t>
            </a:r>
            <a:r>
              <a:rPr lang="tr-TR" dirty="0">
                <a:solidFill>
                  <a:schemeClr val="bg1"/>
                </a:solidFill>
              </a:rPr>
              <a:t> Local storage within processes.</a:t>
            </a:r>
          </a:p>
          <a:p>
            <a:pPr marL="742950" lvl="1" indent="-285750">
              <a:buFont typeface="Arial" panose="020B0604020202020204" pitchFamily="34" charset="0"/>
              <a:buChar char="•"/>
            </a:pPr>
            <a:r>
              <a:rPr lang="tr-TR" u="sng" dirty="0">
                <a:solidFill>
                  <a:schemeClr val="bg1"/>
                </a:solidFill>
              </a:rPr>
              <a:t>Processes:</a:t>
            </a:r>
            <a:r>
              <a:rPr lang="tr-TR" dirty="0">
                <a:solidFill>
                  <a:schemeClr val="bg1"/>
                </a:solidFill>
              </a:rPr>
              <a:t> Describe behavior.</a:t>
            </a:r>
          </a:p>
          <a:p>
            <a:pPr marL="742950" lvl="1" indent="-285750">
              <a:buFont typeface="Arial" panose="020B0604020202020204" pitchFamily="34" charset="0"/>
              <a:buChar char="•"/>
            </a:pPr>
            <a:r>
              <a:rPr lang="tr-TR" u="sng" dirty="0">
                <a:solidFill>
                  <a:schemeClr val="bg1"/>
                </a:solidFill>
              </a:rPr>
              <a:t>Components:</a:t>
            </a:r>
            <a:r>
              <a:rPr lang="tr-TR" dirty="0">
                <a:solidFill>
                  <a:schemeClr val="bg1"/>
                </a:solidFill>
              </a:rPr>
              <a:t> Instances of entities.</a:t>
            </a:r>
          </a:p>
        </p:txBody>
      </p:sp>
      <p:sp>
        <p:nvSpPr>
          <p:cNvPr id="3" name="Content Placeholder 2">
            <a:extLst>
              <a:ext uri="{FF2B5EF4-FFF2-40B4-BE49-F238E27FC236}">
                <a16:creationId xmlns:a16="http://schemas.microsoft.com/office/drawing/2014/main" id="{88A77F46-6ADF-8BA1-36D8-C8086C52AC9C}"/>
              </a:ext>
            </a:extLst>
          </p:cNvPr>
          <p:cNvSpPr txBox="1">
            <a:spLocks/>
          </p:cNvSpPr>
          <p:nvPr/>
        </p:nvSpPr>
        <p:spPr bwMode="auto">
          <a:xfrm>
            <a:off x="-625" y="302504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462994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05F271-3BD4-44DA-DD2E-6A3097632D2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DADCB1-6AC8-6A57-4D94-73EDE8388B6B}"/>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Object Hierarchy</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F726950-69E1-9777-84BA-3E59B55D1CCE}"/>
              </a:ext>
            </a:extLst>
          </p:cNvPr>
          <p:cNvSpPr txBox="1"/>
          <p:nvPr/>
        </p:nvSpPr>
        <p:spPr>
          <a:xfrm>
            <a:off x="197224" y="3244334"/>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root_handle</a:t>
            </a:r>
            <a:r>
              <a:rPr lang="tr-TR" dirty="0">
                <a:solidFill>
                  <a:schemeClr val="bg1"/>
                </a:solidFill>
              </a:rPr>
              <a:t> := vhpi_handle(vhpiRoot, null);</a:t>
            </a:r>
          </a:p>
          <a:p>
            <a:r>
              <a:rPr lang="tr-TR" dirty="0">
                <a:solidFill>
                  <a:schemeClr val="bg1"/>
                </a:solidFill>
              </a:rPr>
              <a:t>entity_handle := vhpi_handle_by_name("MyEntity", root_handle);</a:t>
            </a:r>
          </a:p>
        </p:txBody>
      </p:sp>
      <p:sp>
        <p:nvSpPr>
          <p:cNvPr id="6" name="TextBox 5">
            <a:extLst>
              <a:ext uri="{FF2B5EF4-FFF2-40B4-BE49-F238E27FC236}">
                <a16:creationId xmlns:a16="http://schemas.microsoft.com/office/drawing/2014/main" id="{1F5C7669-DFA0-C6DA-06E3-C94CDFD0609E}"/>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Structure:</a:t>
            </a:r>
          </a:p>
          <a:p>
            <a:pPr marL="742950" lvl="1" indent="-285750">
              <a:buFont typeface="Arial" panose="020B0604020202020204" pitchFamily="34" charset="0"/>
              <a:buChar char="•"/>
            </a:pPr>
            <a:r>
              <a:rPr lang="tr-TR" dirty="0">
                <a:solidFill>
                  <a:schemeClr val="bg1"/>
                </a:solidFill>
              </a:rPr>
              <a:t>Designs are organized hierarchically, starting from root objects.</a:t>
            </a:r>
          </a:p>
          <a:p>
            <a:pPr marL="742950" lvl="1" indent="-285750">
              <a:buFont typeface="Arial" panose="020B0604020202020204" pitchFamily="34" charset="0"/>
              <a:buChar char="•"/>
            </a:pPr>
            <a:r>
              <a:rPr lang="tr-TR" dirty="0">
                <a:solidFill>
                  <a:schemeClr val="bg1"/>
                </a:solidFill>
              </a:rPr>
              <a:t>Parent-child relationships allow traversal between components.</a:t>
            </a:r>
          </a:p>
          <a:p>
            <a:endParaRPr lang="tr-TR" b="1" dirty="0">
              <a:solidFill>
                <a:schemeClr val="bg1"/>
              </a:solidFill>
            </a:endParaRPr>
          </a:p>
          <a:p>
            <a:r>
              <a:rPr lang="tr-TR" b="1" dirty="0">
                <a:solidFill>
                  <a:schemeClr val="bg1"/>
                </a:solidFill>
              </a:rPr>
              <a:t>Usage:</a:t>
            </a:r>
          </a:p>
          <a:p>
            <a:pPr marL="742950" lvl="1" indent="-285750">
              <a:buFont typeface="Arial" panose="020B0604020202020204" pitchFamily="34" charset="0"/>
              <a:buChar char="•"/>
            </a:pPr>
            <a:r>
              <a:rPr lang="tr-TR" dirty="0">
                <a:solidFill>
                  <a:schemeClr val="bg1"/>
                </a:solidFill>
              </a:rPr>
              <a:t>Retrieve handles for signals, processes, or variables.</a:t>
            </a:r>
          </a:p>
          <a:p>
            <a:pPr marL="742950" lvl="1" indent="-285750">
              <a:buFont typeface="Arial" panose="020B0604020202020204" pitchFamily="34" charset="0"/>
              <a:buChar char="•"/>
            </a:pPr>
            <a:r>
              <a:rPr lang="tr-TR" dirty="0">
                <a:solidFill>
                  <a:schemeClr val="bg1"/>
                </a:solidFill>
              </a:rPr>
              <a:t>Navigate design hierarchy dynamically.</a:t>
            </a:r>
          </a:p>
        </p:txBody>
      </p:sp>
      <p:sp>
        <p:nvSpPr>
          <p:cNvPr id="3" name="Content Placeholder 2">
            <a:extLst>
              <a:ext uri="{FF2B5EF4-FFF2-40B4-BE49-F238E27FC236}">
                <a16:creationId xmlns:a16="http://schemas.microsoft.com/office/drawing/2014/main" id="{A3EB39CE-2BEB-7302-6CE0-169BF0CDB537}"/>
              </a:ext>
            </a:extLst>
          </p:cNvPr>
          <p:cNvSpPr txBox="1">
            <a:spLocks/>
          </p:cNvSpPr>
          <p:nvPr/>
        </p:nvSpPr>
        <p:spPr bwMode="auto">
          <a:xfrm>
            <a:off x="0" y="301475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014667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B8DF30-DA56-DE68-E7E4-52BCB72EF75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C50617B-4DE5-5870-F165-EA10347900D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Signal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BA5A7B76-889C-41E2-947E-97FEFD803534}"/>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signal_value.value</a:t>
            </a:r>
            <a:r>
              <a:rPr lang="tr-TR" dirty="0">
                <a:solidFill>
                  <a:schemeClr val="bg1"/>
                </a:solidFill>
              </a:rPr>
              <a:t> := "0000";</a:t>
            </a:r>
          </a:p>
          <a:p>
            <a:r>
              <a:rPr lang="tr-TR" dirty="0">
                <a:solidFill>
                  <a:schemeClr val="bg1"/>
                </a:solidFill>
              </a:rPr>
              <a:t>vhpi_put_value(signal_handle, signal_value, vhpiInertial);</a:t>
            </a:r>
          </a:p>
        </p:txBody>
      </p:sp>
      <p:sp>
        <p:nvSpPr>
          <p:cNvPr id="6" name="TextBox 5">
            <a:extLst>
              <a:ext uri="{FF2B5EF4-FFF2-40B4-BE49-F238E27FC236}">
                <a16:creationId xmlns:a16="http://schemas.microsoft.com/office/drawing/2014/main" id="{E45C9521-39F0-5188-BE43-242DA89157D5}"/>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Manage signal behavior during simulation.</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Monitor signal value changes.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signal values dynamically to simulate specific scenarios.</a:t>
            </a:r>
            <a:endParaRPr lang="tr-TR" dirty="0">
              <a:solidFill>
                <a:schemeClr val="bg1"/>
              </a:solidFill>
            </a:endParaRPr>
          </a:p>
        </p:txBody>
      </p:sp>
      <p:sp>
        <p:nvSpPr>
          <p:cNvPr id="3" name="Content Placeholder 2">
            <a:extLst>
              <a:ext uri="{FF2B5EF4-FFF2-40B4-BE49-F238E27FC236}">
                <a16:creationId xmlns:a16="http://schemas.microsoft.com/office/drawing/2014/main" id="{F45EF2EC-D42B-AAEF-9A4D-DE26A1A736F1}"/>
              </a:ext>
            </a:extLst>
          </p:cNvPr>
          <p:cNvSpPr txBox="1">
            <a:spLocks/>
          </p:cNvSpPr>
          <p:nvPr/>
        </p:nvSpPr>
        <p:spPr bwMode="auto">
          <a:xfrm>
            <a:off x="-625" y="229629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8981563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3944A1-57FF-F490-B769-D0167D78EF4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28E8803-FB7C-1DBF-ED0A-8C07CDF0729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Process and Component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2B26C458-A29B-D91C-2331-4F258002E197}"/>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process_handle</a:t>
            </a:r>
            <a:r>
              <a:rPr lang="tr-TR" dirty="0">
                <a:solidFill>
                  <a:schemeClr val="bg1"/>
                </a:solidFill>
              </a:rPr>
              <a:t> := vhpi_handle(vhpiProcess, entity_handle); </a:t>
            </a:r>
          </a:p>
          <a:p>
            <a:r>
              <a:rPr lang="tr-TR" dirty="0">
                <a:solidFill>
                  <a:schemeClr val="bg1"/>
                </a:solidFill>
              </a:rPr>
              <a:t>vhpi_set_disable(process_handle, true);</a:t>
            </a:r>
          </a:p>
        </p:txBody>
      </p:sp>
      <p:sp>
        <p:nvSpPr>
          <p:cNvPr id="6" name="TextBox 5">
            <a:extLst>
              <a:ext uri="{FF2B5EF4-FFF2-40B4-BE49-F238E27FC236}">
                <a16:creationId xmlns:a16="http://schemas.microsoft.com/office/drawing/2014/main" id="{9C83CAB4-FA1B-33DE-734F-F63C8D0A6BB4}"/>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Interact with processes and components during runtime.</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Activate or deactivate processes.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or monitor component behavior.</a:t>
            </a:r>
            <a:endParaRPr lang="tr-TR" dirty="0">
              <a:solidFill>
                <a:schemeClr val="bg1"/>
              </a:solidFill>
            </a:endParaRPr>
          </a:p>
        </p:txBody>
      </p:sp>
      <p:sp>
        <p:nvSpPr>
          <p:cNvPr id="3" name="Content Placeholder 2">
            <a:extLst>
              <a:ext uri="{FF2B5EF4-FFF2-40B4-BE49-F238E27FC236}">
                <a16:creationId xmlns:a16="http://schemas.microsoft.com/office/drawing/2014/main" id="{10DEAAA7-6E0F-7671-DD60-A1620554A020}"/>
              </a:ext>
            </a:extLst>
          </p:cNvPr>
          <p:cNvSpPr txBox="1">
            <a:spLocks/>
          </p:cNvSpPr>
          <p:nvPr/>
        </p:nvSpPr>
        <p:spPr bwMode="auto">
          <a:xfrm>
            <a:off x="-625" y="2318066"/>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673074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9849022-E099-D79D-42E3-4ACFA562730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56693EE-FB78-1923-1F65-62D60CD5B6E8}"/>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Advanced Use Cases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04AADE0F-FE2B-B829-0D1B-81533078E250}"/>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vhpi_register_cb</a:t>
            </a:r>
            <a:r>
              <a:rPr lang="tr-TR" dirty="0">
                <a:solidFill>
                  <a:schemeClr val="bg1"/>
                </a:solidFill>
              </a:rPr>
              <a:t>(vhpiCbAfter, 100 ns, my_callback);</a:t>
            </a:r>
          </a:p>
          <a:p>
            <a:r>
              <a:rPr lang="tr-TR" dirty="0">
                <a:solidFill>
                  <a:schemeClr val="bg1"/>
                </a:solidFill>
              </a:rPr>
              <a:t>vhpi_get_value(signal_handle, signal_value);</a:t>
            </a:r>
            <a:endParaRPr lang="tr-TR" b="1" dirty="0">
              <a:solidFill>
                <a:schemeClr val="bg1"/>
              </a:solidFill>
            </a:endParaRPr>
          </a:p>
        </p:txBody>
      </p:sp>
      <p:sp>
        <p:nvSpPr>
          <p:cNvPr id="6" name="TextBox 5">
            <a:extLst>
              <a:ext uri="{FF2B5EF4-FFF2-40B4-BE49-F238E27FC236}">
                <a16:creationId xmlns:a16="http://schemas.microsoft.com/office/drawing/2014/main" id="{0D9440C9-C400-0B62-CB31-A76A6801E66B}"/>
              </a:ext>
            </a:extLst>
          </p:cNvPr>
          <p:cNvSpPr txBox="1"/>
          <p:nvPr/>
        </p:nvSpPr>
        <p:spPr>
          <a:xfrm>
            <a:off x="197224" y="676924"/>
            <a:ext cx="10865223" cy="1200329"/>
          </a:xfrm>
          <a:prstGeom prst="rect">
            <a:avLst/>
          </a:prstGeom>
          <a:noFill/>
        </p:spPr>
        <p:txBody>
          <a:bodyPr wrap="square" rtlCol="0">
            <a:spAutoFit/>
          </a:bodyPr>
          <a:lstStyle/>
          <a:p>
            <a:r>
              <a:rPr lang="en-US" b="1" dirty="0">
                <a:solidFill>
                  <a:schemeClr val="bg1"/>
                </a:solidFill>
              </a:rPr>
              <a:t>Applications: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Debugging and monitoring signals.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Automating tests with dynamic modifications.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Interfacing with external tools for co-simulation.</a:t>
            </a:r>
            <a:endParaRPr lang="tr-TR" dirty="0">
              <a:solidFill>
                <a:schemeClr val="bg1"/>
              </a:solidFill>
            </a:endParaRPr>
          </a:p>
        </p:txBody>
      </p:sp>
      <p:sp>
        <p:nvSpPr>
          <p:cNvPr id="3" name="Content Placeholder 2">
            <a:extLst>
              <a:ext uri="{FF2B5EF4-FFF2-40B4-BE49-F238E27FC236}">
                <a16:creationId xmlns:a16="http://schemas.microsoft.com/office/drawing/2014/main" id="{62F10CA9-1B2D-2E3B-B64C-5E7399C24EB0}"/>
              </a:ext>
            </a:extLst>
          </p:cNvPr>
          <p:cNvSpPr txBox="1">
            <a:spLocks/>
          </p:cNvSpPr>
          <p:nvPr/>
        </p:nvSpPr>
        <p:spPr bwMode="auto">
          <a:xfrm>
            <a:off x="-625" y="228323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602070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01456F2-DBE8-99FD-7F41-487E5767830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AAFD9CD-E88D-90BD-E9DA-0AFC3387670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23</a:t>
            </a:r>
            <a:r>
              <a:rPr lang="en-US" sz="2800" b="1" dirty="0">
                <a:solidFill>
                  <a:srgbClr val="FF0000"/>
                </a:solidFill>
              </a:rPr>
              <a:t>. </a:t>
            </a:r>
            <a:r>
              <a:rPr lang="tr-TR" sz="2800" b="1" dirty="0">
                <a:solidFill>
                  <a:srgbClr val="FF0000"/>
                </a:solidFill>
              </a:rPr>
              <a:t>Vhpı functıon reference</a:t>
            </a:r>
            <a:endParaRPr lang="en-US" sz="2800" b="1" dirty="0">
              <a:solidFill>
                <a:srgbClr val="FF0000"/>
              </a:solidFill>
            </a:endParaRPr>
          </a:p>
        </p:txBody>
      </p:sp>
      <p:sp>
        <p:nvSpPr>
          <p:cNvPr id="9" name="Content Placeholder 2">
            <a:extLst>
              <a:ext uri="{FF2B5EF4-FFF2-40B4-BE49-F238E27FC236}">
                <a16:creationId xmlns:a16="http://schemas.microsoft.com/office/drawing/2014/main" id="{2C76A35F-4DB6-B413-3A35-634A46680C07}"/>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D2E81A71-0605-1CF3-4E51-E6CF261F84C8}"/>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E180300-A829-D5E2-4724-D22CE84C7809}"/>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23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19603532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FEDDFAB-E8DF-93FB-A6A2-DD5BB9D98D20}"/>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445E7AD-5F5C-3F9B-3F50-53BF5974B4BA}"/>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vhpi_assert</a:t>
            </a:r>
            <a:r>
              <a:rPr lang="tr-TR" sz="2000" dirty="0">
                <a:solidFill>
                  <a:schemeClr val="bg1"/>
                </a:solidFill>
                <a:latin typeface="Times New Roman" panose="02020603050405020304" pitchFamily="18" charset="0"/>
                <a:cs typeface="Times New Roman" panose="02020603050405020304" pitchFamily="18" charset="0"/>
              </a:rPr>
              <a:t>(</a:t>
            </a:r>
            <a:r>
              <a:rPr lang="tr-TR" sz="2000" dirty="0" err="1">
                <a:solidFill>
                  <a:schemeClr val="bg1"/>
                </a:solidFill>
                <a:latin typeface="Times New Roman" panose="02020603050405020304" pitchFamily="18" charset="0"/>
                <a:cs typeface="Times New Roman" panose="02020603050405020304" pitchFamily="18" charset="0"/>
              </a:rPr>
              <a:t>vhpiSeverityT</a:t>
            </a:r>
            <a:r>
              <a:rPr lang="tr-TR" sz="2000" dirty="0">
                <a:solidFill>
                  <a:schemeClr val="bg1"/>
                </a:solidFill>
                <a:latin typeface="Times New Roman" panose="02020603050405020304" pitchFamily="18" charset="0"/>
                <a:cs typeface="Times New Roman" panose="02020603050405020304" pitchFamily="18" charset="0"/>
              </a:rPr>
              <a:t> severity, char *</a:t>
            </a:r>
            <a:r>
              <a:rPr lang="tr-TR" sz="2000" dirty="0" err="1">
                <a:solidFill>
                  <a:schemeClr val="bg1"/>
                </a:solidFill>
                <a:latin typeface="Times New Roman" panose="02020603050405020304" pitchFamily="18" charset="0"/>
                <a:cs typeface="Times New Roman" panose="02020603050405020304" pitchFamily="18" charset="0"/>
              </a:rPr>
              <a:t>formatmsg</a:t>
            </a:r>
            <a:r>
              <a:rPr lang="tr-TR" sz="2000" dirty="0">
                <a:solidFill>
                  <a:schemeClr val="bg1"/>
                </a:solidFill>
                <a:latin typeface="Times New Roman" panose="02020603050405020304" pitchFamily="18" charset="0"/>
                <a:cs typeface="Times New Roman" panose="02020603050405020304" pitchFamily="18" charset="0"/>
              </a:rPr>
              <a:t>, ...);</a:t>
            </a:r>
          </a:p>
          <a:p>
            <a:pPr lvl="3" algn="just">
              <a:lnSpc>
                <a:spcPct val="110000"/>
              </a:lnSpc>
            </a:pPr>
            <a:r>
              <a:rPr lang="en-US" sz="1800" dirty="0">
                <a:solidFill>
                  <a:schemeClr val="bg1"/>
                </a:solidFill>
                <a:latin typeface="Times New Roman" panose="02020603050405020304" pitchFamily="18" charset="0"/>
                <a:cs typeface="Times New Roman" panose="02020603050405020304" pitchFamily="18" charset="0"/>
              </a:rPr>
              <a:t>The </a:t>
            </a:r>
            <a:r>
              <a:rPr lang="en-US" sz="1800" b="1" dirty="0" err="1">
                <a:solidFill>
                  <a:schemeClr val="bg1"/>
                </a:solidFill>
                <a:latin typeface="Times New Roman" panose="02020603050405020304" pitchFamily="18" charset="0"/>
                <a:cs typeface="Times New Roman" panose="02020603050405020304" pitchFamily="18" charset="0"/>
              </a:rPr>
              <a:t>vhpi_assert</a:t>
            </a:r>
            <a:r>
              <a:rPr lang="en-US" sz="1800" dirty="0">
                <a:solidFill>
                  <a:schemeClr val="bg1"/>
                </a:solidFill>
                <a:latin typeface="Times New Roman" panose="02020603050405020304" pitchFamily="18" charset="0"/>
                <a:cs typeface="Times New Roman" panose="02020603050405020304" pitchFamily="18" charset="0"/>
              </a:rPr>
              <a:t> function in VHDL works like the </a:t>
            </a:r>
            <a:r>
              <a:rPr lang="en-US" sz="1800" b="1" dirty="0">
                <a:solidFill>
                  <a:schemeClr val="bg1"/>
                </a:solidFill>
                <a:latin typeface="Times New Roman" panose="02020603050405020304" pitchFamily="18" charset="0"/>
                <a:cs typeface="Times New Roman" panose="02020603050405020304" pitchFamily="18" charset="0"/>
              </a:rPr>
              <a:t>report</a:t>
            </a:r>
            <a:r>
              <a:rPr lang="en-US" sz="1800" dirty="0">
                <a:solidFill>
                  <a:schemeClr val="bg1"/>
                </a:solidFill>
                <a:latin typeface="Times New Roman" panose="02020603050405020304" pitchFamily="18" charset="0"/>
                <a:cs typeface="Times New Roman" panose="02020603050405020304" pitchFamily="18" charset="0"/>
              </a:rPr>
              <a:t> statement, using a format string (similar to </a:t>
            </a:r>
            <a:r>
              <a:rPr lang="en-US" sz="1800" b="1" dirty="0">
                <a:solidFill>
                  <a:schemeClr val="bg1"/>
                </a:solidFill>
                <a:latin typeface="Times New Roman" panose="02020603050405020304" pitchFamily="18" charset="0"/>
                <a:cs typeface="Times New Roman" panose="02020603050405020304" pitchFamily="18" charset="0"/>
              </a:rPr>
              <a:t>printf</a:t>
            </a:r>
            <a:r>
              <a:rPr lang="en-US" sz="1800" dirty="0">
                <a:solidFill>
                  <a:schemeClr val="bg1"/>
                </a:solidFill>
                <a:latin typeface="Times New Roman" panose="02020603050405020304" pitchFamily="18" charset="0"/>
                <a:cs typeface="Times New Roman" panose="02020603050405020304" pitchFamily="18" charset="0"/>
              </a:rPr>
              <a:t>) and a </a:t>
            </a:r>
            <a:r>
              <a:rPr lang="en-US" sz="1800" b="1" dirty="0">
                <a:solidFill>
                  <a:schemeClr val="bg1"/>
                </a:solidFill>
                <a:latin typeface="Times New Roman" panose="02020603050405020304" pitchFamily="18" charset="0"/>
                <a:cs typeface="Times New Roman" panose="02020603050405020304" pitchFamily="18" charset="0"/>
              </a:rPr>
              <a:t>severity</a:t>
            </a:r>
            <a:r>
              <a:rPr lang="en-US" sz="1800" dirty="0">
                <a:solidFill>
                  <a:schemeClr val="bg1"/>
                </a:solidFill>
                <a:latin typeface="Times New Roman" panose="02020603050405020304" pitchFamily="18" charset="0"/>
                <a:cs typeface="Times New Roman" panose="02020603050405020304" pitchFamily="18" charset="0"/>
              </a:rPr>
              <a:t> argument to generate a formatted message with a severity level</a:t>
            </a: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vhpi_check_error</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vhpiErrorInfoT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error_info_p</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vhpi_check_error</a:t>
            </a:r>
            <a:r>
              <a:rPr lang="en-US" sz="2000" dirty="0">
                <a:solidFill>
                  <a:schemeClr val="bg1"/>
                </a:solidFill>
                <a:latin typeface="Times New Roman" panose="02020603050405020304" pitchFamily="18" charset="0"/>
                <a:cs typeface="Times New Roman" panose="02020603050405020304" pitchFamily="18" charset="0"/>
              </a:rPr>
              <a:t> function checks if the previous VHPI function call raised an error. It takes an argument, </a:t>
            </a:r>
            <a:r>
              <a:rPr lang="en-US" sz="2000" b="1" dirty="0" err="1">
                <a:solidFill>
                  <a:schemeClr val="bg1"/>
                </a:solidFill>
                <a:latin typeface="Times New Roman" panose="02020603050405020304" pitchFamily="18" charset="0"/>
                <a:cs typeface="Times New Roman" panose="02020603050405020304" pitchFamily="18" charset="0"/>
              </a:rPr>
              <a:t>error_info_p</a:t>
            </a:r>
            <a:r>
              <a:rPr lang="en-US" sz="2000" dirty="0">
                <a:solidFill>
                  <a:schemeClr val="bg1"/>
                </a:solidFill>
                <a:latin typeface="Times New Roman" panose="02020603050405020304" pitchFamily="18" charset="0"/>
                <a:cs typeface="Times New Roman" panose="02020603050405020304" pitchFamily="18" charset="0"/>
              </a:rPr>
              <a:t>, which is either a pointer to an error information structure or NULL</a:t>
            </a:r>
            <a:r>
              <a:rPr lang="tr-TR" sz="2000" b="1" dirty="0">
                <a:solidFill>
                  <a:schemeClr val="bg1"/>
                </a:solidFill>
                <a:latin typeface="Times New Roman" panose="02020603050405020304" pitchFamily="18" charset="0"/>
                <a:cs typeface="Times New Roman" panose="02020603050405020304" pitchFamily="18" charset="0"/>
              </a:rPr>
              <a:t>.</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vhpi_compare_handles</a:t>
            </a:r>
            <a:r>
              <a:rPr lang="tr-TR" sz="2000" dirty="0">
                <a:solidFill>
                  <a:schemeClr val="bg1"/>
                </a:solidFill>
                <a:latin typeface="Times New Roman" panose="02020603050405020304" pitchFamily="18" charset="0"/>
                <a:cs typeface="Times New Roman" panose="02020603050405020304" pitchFamily="18" charset="0"/>
              </a:rPr>
              <a:t> (vhpiHandleT handle1,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Determines whether the arguments handle1 and handle2 refer to the same object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1 if handle1 and handle2 refer to the same object, or 0 otherwise</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B645D63-78B6-97BB-3EC0-011091BE8CB1}"/>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D686633-92E7-2675-ED4E-39205495972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B7FFD5B-B095-14D0-B335-D78B57FF2FC1}"/>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61519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purl.org/dc/terms/"/>
    <ds:schemaRef ds:uri="http://purl.org/dc/dcmitype/"/>
    <ds:schemaRef ds:uri="http://schemas.openxmlformats.org/package/2006/metadata/core-properties"/>
    <ds:schemaRef ds:uri="71af3243-3dd4-4a8d-8c0d-dd76da1f02a5"/>
    <ds:schemaRef ds:uri="16c05727-aa75-4e4a-9b5f-8a80a1165891"/>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2919</TotalTime>
  <Words>16680</Words>
  <Application>Microsoft Office PowerPoint</Application>
  <PresentationFormat>Widescreen</PresentationFormat>
  <Paragraphs>2204</Paragraphs>
  <Slides>112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112</vt:i4>
      </vt:variant>
    </vt:vector>
  </HeadingPairs>
  <TitlesOfParts>
    <vt:vector size="124" baseType="lpstr">
      <vt:lpstr>Arial</vt:lpstr>
      <vt:lpstr>Calibri</vt:lpstr>
      <vt:lpstr>Courier New</vt:lpstr>
      <vt:lpstr>Lato</vt:lpstr>
      <vt:lpstr>Times</vt:lpstr>
      <vt:lpstr>Times New Roman</vt:lpstr>
      <vt:lpstr>Tw Cen MT</vt:lpstr>
      <vt:lpstr>Tw Cen MT (Body)</vt:lpstr>
      <vt:lpstr>Tw Cen MT (Gövde)</vt:lpstr>
      <vt:lpstr>Tw Cen MT (Headings)</vt:lpstr>
      <vt:lpstr>Wingdings</vt:lpstr>
      <vt:lpstr>Circuit</vt:lpstr>
      <vt:lpstr>A Summary of 1076 - 2019 IEEE Standard  VHDL Language Reference Manual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10.1 General</vt:lpstr>
      <vt:lpstr>10.2 WaIt Statement</vt:lpstr>
      <vt:lpstr>10.3 Assertıon statement</vt:lpstr>
      <vt:lpstr>10.4 report statement</vt:lpstr>
      <vt:lpstr>CODE EXAMPLE of waıt statements</vt:lpstr>
      <vt:lpstr>PowerPoint Presentation</vt:lpstr>
      <vt:lpstr>10.5 varıable statement</vt:lpstr>
      <vt:lpstr>PowerPoint Presentation</vt:lpstr>
      <vt:lpstr>10.6 procedure statement</vt:lpstr>
      <vt:lpstr>10.7 ıf statement</vt:lpstr>
      <vt:lpstr>PowerPoint Presentation</vt:lpstr>
      <vt:lpstr>10.8 case statement</vt:lpstr>
      <vt:lpstr>PowerPoint Presentation</vt:lpstr>
      <vt:lpstr>10.9 loop statement</vt:lpstr>
      <vt:lpstr>PowerPoint Presentation</vt:lpstr>
      <vt:lpstr>10.10 next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Summary of 1076 - 2019 IEEE Standard  VHDL Language Reference Manual</dc:title>
  <dc:creator>Ofis 365</dc:creator>
  <cp:lastModifiedBy>Koray Karakurt</cp:lastModifiedBy>
  <cp:revision>705</cp:revision>
  <dcterms:created xsi:type="dcterms:W3CDTF">2024-07-21T06:30:33Z</dcterms:created>
  <dcterms:modified xsi:type="dcterms:W3CDTF">2024-12-30T19:49:32Z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